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534" r:id="rId3"/>
    <p:sldId id="537" r:id="rId5"/>
    <p:sldId id="573" r:id="rId6"/>
    <p:sldId id="575" r:id="rId7"/>
    <p:sldId id="578" r:id="rId8"/>
    <p:sldId id="576" r:id="rId9"/>
    <p:sldId id="580" r:id="rId10"/>
    <p:sldId id="715" r:id="rId11"/>
    <p:sldId id="581" r:id="rId12"/>
    <p:sldId id="582" r:id="rId13"/>
    <p:sldId id="583" r:id="rId14"/>
    <p:sldId id="584" r:id="rId15"/>
    <p:sldId id="612" r:id="rId16"/>
    <p:sldId id="585" r:id="rId17"/>
    <p:sldId id="587" r:id="rId18"/>
    <p:sldId id="588" r:id="rId19"/>
    <p:sldId id="589" r:id="rId20"/>
    <p:sldId id="586" r:id="rId21"/>
    <p:sldId id="590" r:id="rId22"/>
    <p:sldId id="591" r:id="rId23"/>
    <p:sldId id="687" r:id="rId24"/>
    <p:sldId id="592" r:id="rId25"/>
    <p:sldId id="593" r:id="rId26"/>
    <p:sldId id="601" r:id="rId27"/>
    <p:sldId id="295" r:id="rId28"/>
    <p:sldId id="324" r:id="rId29"/>
    <p:sldId id="595" r:id="rId30"/>
    <p:sldId id="594" r:id="rId31"/>
    <p:sldId id="665" r:id="rId32"/>
    <p:sldId id="670" r:id="rId33"/>
    <p:sldId id="666" r:id="rId34"/>
    <p:sldId id="667" r:id="rId35"/>
    <p:sldId id="668" r:id="rId36"/>
    <p:sldId id="596" r:id="rId37"/>
    <p:sldId id="600" r:id="rId38"/>
    <p:sldId id="331" r:id="rId39"/>
    <p:sldId id="604" r:id="rId40"/>
    <p:sldId id="605" r:id="rId41"/>
    <p:sldId id="599" r:id="rId42"/>
    <p:sldId id="606" r:id="rId43"/>
    <p:sldId id="607" r:id="rId44"/>
    <p:sldId id="608" r:id="rId45"/>
    <p:sldId id="609" r:id="rId46"/>
    <p:sldId id="610" r:id="rId47"/>
    <p:sldId id="713" r:id="rId48"/>
    <p:sldId id="712" r:id="rId4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26" y="114"/>
      </p:cViewPr>
      <p:guideLst>
        <p:guide orient="horz" pos="1620"/>
        <p:guide pos="28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2E1B05-A433-4A8A-BEC6-C26CA581BA3F}" type="doc">
      <dgm:prSet loTypeId="picture" loCatId="picture" qsTypeId="urn:microsoft.com/office/officeart/2005/8/quickstyle/simple4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E08F8977-F0A6-412F-90EC-ECC75A9B6398}">
      <dgm:prSet/>
      <dgm:spPr/>
      <dgm:t>
        <a:bodyPr/>
        <a:p>
          <a:endParaRPr lang="zh-CN" altLang="en-US"/>
        </a:p>
      </dgm:t>
    </dgm:pt>
    <dgm:pt modelId="{EB59C36A-EFE3-4342-B02D-3BED42E6A5C5}" cxnId="{01A38DAA-FCFB-4247-8178-B9FDAC2A5E82}" type="parTrans">
      <dgm:prSet/>
      <dgm:spPr/>
      <dgm:t>
        <a:bodyPr/>
        <a:p>
          <a:endParaRPr lang="zh-CN" altLang="en-US"/>
        </a:p>
      </dgm:t>
    </dgm:pt>
    <dgm:pt modelId="{4AEB8F5D-1FD5-48A7-A59C-8582F97B6E78}" cxnId="{01A38DAA-FCFB-4247-8178-B9FDAC2A5E82}" type="sibTrans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p>
          <a:endParaRPr lang="zh-CN" altLang="en-US"/>
        </a:p>
      </dgm:t>
    </dgm:pt>
    <dgm:pt modelId="{879B1185-9683-4695-93B2-6716EF12E140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>8</a:t>
          </a: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>4%  des adultes</a:t>
          </a: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1800">
            <a:solidFill>
              <a:schemeClr val="accent3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B546EA40-B773-483A-8E29-1E7EDFE22C65}" cxnId="{7D928AE7-C5F9-4F28-9278-B2459335B3DC}" type="parTrans">
      <dgm:prSet/>
      <dgm:spPr/>
      <dgm:t>
        <a:bodyPr/>
        <a:p>
          <a:endParaRPr lang="zh-CN" altLang="en-US"/>
        </a:p>
      </dgm:t>
    </dgm:pt>
    <dgm:pt modelId="{585BCC85-38C7-4F30-AF67-8C37E1CDDD33}" cxnId="{7D928AE7-C5F9-4F28-9278-B2459335B3DC}" type="sibTrans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p>
          <a:endParaRPr lang="zh-CN" altLang="en-US"/>
        </a:p>
      </dgm:t>
    </dgm:pt>
    <dgm:pt modelId="{90767467-ED31-4CC2-A0CE-56051A4DEBFA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>09% des retaites</a:t>
          </a: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1800">
            <a:solidFill>
              <a:schemeClr val="accent3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B6362192-BDE7-457A-B24C-B9D9FE898A4F}" cxnId="{43886EFA-A6B8-4466-8F96-1392BC1D3A6A}" type="parTrans">
      <dgm:prSet/>
      <dgm:spPr/>
      <dgm:t>
        <a:bodyPr/>
        <a:p>
          <a:endParaRPr lang="zh-CN" altLang="en-US"/>
        </a:p>
      </dgm:t>
    </dgm:pt>
    <dgm:pt modelId="{459AEE8D-C45A-4922-B0CA-2F3BCC2D4847}" cxnId="{43886EFA-A6B8-4466-8F96-1392BC1D3A6A}" type="sibTrans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p>
          <a:endParaRPr lang="zh-CN" altLang="en-US"/>
        </a:p>
      </dgm:t>
    </dgm:pt>
    <dgm:pt modelId="{75E2DA08-BAD0-46BD-A36B-113B87ADCE7C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>07% des adolescent</a:t>
          </a: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>s</a:t>
          </a:r>
          <a:r>
            <a:rPr lang="fr-FR" altLang="zh-CN" sz="18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1800">
            <a:solidFill>
              <a:schemeClr val="accent3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6A979B59-5306-4B5A-853C-C757F5403E22}" cxnId="{FC8B34AC-AD33-4EB3-A641-13017F8E9FDD}" type="parTrans">
      <dgm:prSet/>
      <dgm:spPr/>
      <dgm:t>
        <a:bodyPr/>
        <a:p>
          <a:endParaRPr lang="zh-CN" altLang="en-US"/>
        </a:p>
      </dgm:t>
    </dgm:pt>
    <dgm:pt modelId="{C704BE69-8972-4A5A-B6B9-564F14936F03}" cxnId="{FC8B34AC-AD33-4EB3-A641-13017F8E9FDD}" type="sibTrans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p>
          <a:endParaRPr lang="zh-CN" altLang="en-US"/>
        </a:p>
      </dgm:t>
    </dgm:pt>
    <dgm:pt modelId="{E3C6BF26-7738-4AF0-A4C0-FDF431D58587}" type="pres">
      <dgm:prSet presAssocID="{DC2E1B05-A433-4A8A-BEC6-C26CA581BA3F}" presName="Name0" presStyleCnt="0">
        <dgm:presLayoutVars>
          <dgm:chMax val="7"/>
          <dgm:chPref val="7"/>
          <dgm:dir/>
        </dgm:presLayoutVars>
      </dgm:prSet>
      <dgm:spPr/>
    </dgm:pt>
    <dgm:pt modelId="{8ED33D84-653C-4C11-8FAA-94A539BE0B4B}" type="pres">
      <dgm:prSet presAssocID="{DC2E1B05-A433-4A8A-BEC6-C26CA581BA3F}" presName="Name1" presStyleCnt="0"/>
      <dgm:spPr/>
    </dgm:pt>
    <dgm:pt modelId="{2DF7A7F3-6C30-4264-B775-2ED4EC9759E9}" type="pres">
      <dgm:prSet presAssocID="{4AEB8F5D-1FD5-48A7-A59C-8582F97B6E78}" presName="picture_1" presStyleCnt="0"/>
      <dgm:spPr/>
    </dgm:pt>
    <dgm:pt modelId="{78013E1A-B1FF-4CC1-B492-ED048BC83FC5}" type="pres">
      <dgm:prSet presAssocID="{4AEB8F5D-1FD5-48A7-A59C-8582F97B6E78}" presName="pictureRepeatNode" presStyleLbl="alignImgPlace1" presStyleIdx="0" presStyleCnt="4"/>
      <dgm:spPr/>
    </dgm:pt>
    <dgm:pt modelId="{179ACD0B-581A-4878-AD71-3CCE975CAC9B}" type="pres">
      <dgm:prSet presAssocID="{E08F8977-F0A6-412F-90EC-ECC75A9B6398}" presName="text_1" presStyleCnt="0">
        <dgm:presLayoutVars>
          <dgm:bulletEnabled val="1"/>
        </dgm:presLayoutVars>
      </dgm:prSet>
      <dgm:spPr/>
    </dgm:pt>
    <dgm:pt modelId="{B4363EA5-C51C-4EBB-A179-ECE1560E0571}" type="pres">
      <dgm:prSet presAssocID="{585BCC85-38C7-4F30-AF67-8C37E1CDDD33}" presName="picture_2" presStyleCnt="0"/>
      <dgm:spPr/>
    </dgm:pt>
    <dgm:pt modelId="{8DB0056C-C339-47CC-9CFF-86C3A41FBD08}" type="pres">
      <dgm:prSet presAssocID="{585BCC85-38C7-4F30-AF67-8C37E1CDDD33}" presName="pictureRepeatNode" presStyleLbl="alignImgPlace1" presStyleIdx="1" presStyleCnt="4"/>
      <dgm:spPr/>
    </dgm:pt>
    <dgm:pt modelId="{7B3CBF39-D095-4D9E-9094-4EBEE2A07BFB}" type="pres">
      <dgm:prSet presAssocID="{879B1185-9683-4695-93B2-6716EF12E140}" presName="line_2" presStyleLbl="parChTrans1D1" presStyleIdx="0" presStyleCnt="3"/>
      <dgm:spPr/>
    </dgm:pt>
    <dgm:pt modelId="{EEAAD124-DFAC-4365-B318-72DCC514C839}" type="pres">
      <dgm:prSet presAssocID="{879B1185-9683-4695-93B2-6716EF12E140}" presName="textparent_2" presStyleCnt="0"/>
      <dgm:spPr/>
    </dgm:pt>
    <dgm:pt modelId="{C53883D4-E69F-44FF-9B2A-A9B9EDEB6B2A}" type="pres">
      <dgm:prSet presAssocID="{879B1185-9683-4695-93B2-6716EF12E140}" presName="text_2" presStyleLbl="revTx" presStyleIdx="0" presStyleCnt="3">
        <dgm:presLayoutVars>
          <dgm:bulletEnabled val="1"/>
        </dgm:presLayoutVars>
      </dgm:prSet>
      <dgm:spPr/>
    </dgm:pt>
    <dgm:pt modelId="{5AFBE764-9770-4105-841D-2998555C1C0F}" type="pres">
      <dgm:prSet presAssocID="{459AEE8D-C45A-4922-B0CA-2F3BCC2D4847}" presName="picture_3" presStyleCnt="0"/>
      <dgm:spPr/>
    </dgm:pt>
    <dgm:pt modelId="{04EDDF9E-8538-4F60-B105-999E577997E6}" type="pres">
      <dgm:prSet presAssocID="{459AEE8D-C45A-4922-B0CA-2F3BCC2D4847}" presName="pictureRepeatNode" presStyleLbl="alignImgPlace1" presStyleIdx="2" presStyleCnt="4"/>
      <dgm:spPr/>
    </dgm:pt>
    <dgm:pt modelId="{F1FD4A3E-1879-4317-B8A4-69BD40CD4BE2}" type="pres">
      <dgm:prSet presAssocID="{90767467-ED31-4CC2-A0CE-56051A4DEBFA}" presName="line_3" presStyleLbl="parChTrans1D1" presStyleIdx="1" presStyleCnt="3"/>
      <dgm:spPr/>
    </dgm:pt>
    <dgm:pt modelId="{1EBEDBFE-BEBA-4E75-A71F-C03F5D5E2DF5}" type="pres">
      <dgm:prSet presAssocID="{90767467-ED31-4CC2-A0CE-56051A4DEBFA}" presName="textparent_3" presStyleCnt="0"/>
      <dgm:spPr/>
    </dgm:pt>
    <dgm:pt modelId="{1B564737-61B5-45F6-91F4-BB60D161BB76}" type="pres">
      <dgm:prSet presAssocID="{90767467-ED31-4CC2-A0CE-56051A4DEBFA}" presName="text_3" presStyleLbl="revTx" presStyleIdx="1" presStyleCnt="3">
        <dgm:presLayoutVars>
          <dgm:bulletEnabled val="1"/>
        </dgm:presLayoutVars>
      </dgm:prSet>
      <dgm:spPr/>
    </dgm:pt>
    <dgm:pt modelId="{58B9CA0D-D2CC-43CB-BE11-366DE6A80F2D}" type="pres">
      <dgm:prSet presAssocID="{C704BE69-8972-4A5A-B6B9-564F14936F03}" presName="picture_4" presStyleCnt="0"/>
      <dgm:spPr/>
    </dgm:pt>
    <dgm:pt modelId="{DD5C1974-B5DD-4006-A85C-43B385F5ACCA}" type="pres">
      <dgm:prSet presAssocID="{C704BE69-8972-4A5A-B6B9-564F14936F03}" presName="pictureRepeatNode" presStyleLbl="alignImgPlace1" presStyleIdx="3" presStyleCnt="4"/>
      <dgm:spPr/>
    </dgm:pt>
    <dgm:pt modelId="{5EF3D988-302A-453D-ACE7-B5BABB5F318F}" type="pres">
      <dgm:prSet presAssocID="{75E2DA08-BAD0-46BD-A36B-113B87ADCE7C}" presName="line_4" presStyleLbl="parChTrans1D1" presStyleIdx="2" presStyleCnt="3"/>
      <dgm:spPr/>
    </dgm:pt>
    <dgm:pt modelId="{040A365E-F56E-430E-BA83-836FC95E72C9}" type="pres">
      <dgm:prSet presAssocID="{75E2DA08-BAD0-46BD-A36B-113B87ADCE7C}" presName="textparent_4" presStyleCnt="0"/>
      <dgm:spPr/>
    </dgm:pt>
    <dgm:pt modelId="{1D6DF399-67BE-4720-BA1B-8135F798E6C4}" type="pres">
      <dgm:prSet presAssocID="{75E2DA08-BAD0-46BD-A36B-113B87ADCE7C}" presName="text_4" presStyleLbl="revTx" presStyleIdx="2" presStyleCnt="3">
        <dgm:presLayoutVars>
          <dgm:bulletEnabled val="1"/>
        </dgm:presLayoutVars>
      </dgm:prSet>
      <dgm:spPr/>
    </dgm:pt>
  </dgm:ptLst>
  <dgm:cxnLst>
    <dgm:cxn modelId="{01A38DAA-FCFB-4247-8178-B9FDAC2A5E82}" srcId="{DC2E1B05-A433-4A8A-BEC6-C26CA581BA3F}" destId="{E08F8977-F0A6-412F-90EC-ECC75A9B6398}" srcOrd="0" destOrd="0" parTransId="{EB59C36A-EFE3-4342-B02D-3BED42E6A5C5}" sibTransId="{4AEB8F5D-1FD5-48A7-A59C-8582F97B6E78}"/>
    <dgm:cxn modelId="{7D928AE7-C5F9-4F28-9278-B2459335B3DC}" srcId="{DC2E1B05-A433-4A8A-BEC6-C26CA581BA3F}" destId="{879B1185-9683-4695-93B2-6716EF12E140}" srcOrd="1" destOrd="0" parTransId="{B546EA40-B773-483A-8E29-1E7EDFE22C65}" sibTransId="{585BCC85-38C7-4F30-AF67-8C37E1CDDD33}"/>
    <dgm:cxn modelId="{43886EFA-A6B8-4466-8F96-1392BC1D3A6A}" srcId="{DC2E1B05-A433-4A8A-BEC6-C26CA581BA3F}" destId="{90767467-ED31-4CC2-A0CE-56051A4DEBFA}" srcOrd="2" destOrd="0" parTransId="{B6362192-BDE7-457A-B24C-B9D9FE898A4F}" sibTransId="{459AEE8D-C45A-4922-B0CA-2F3BCC2D4847}"/>
    <dgm:cxn modelId="{FC8B34AC-AD33-4EB3-A641-13017F8E9FDD}" srcId="{DC2E1B05-A433-4A8A-BEC6-C26CA581BA3F}" destId="{75E2DA08-BAD0-46BD-A36B-113B87ADCE7C}" srcOrd="3" destOrd="0" parTransId="{6A979B59-5306-4B5A-853C-C757F5403E22}" sibTransId="{C704BE69-8972-4A5A-B6B9-564F14936F03}"/>
    <dgm:cxn modelId="{CE619278-4758-472B-ADDC-7DFEC18B270F}" type="presOf" srcId="{DC2E1B05-A433-4A8A-BEC6-C26CA581BA3F}" destId="{E3C6BF26-7738-4AF0-A4C0-FDF431D58587}" srcOrd="0" destOrd="0" presId="urn:microsoft.com/office/officeart/2008/layout/CircularPictureCallout"/>
    <dgm:cxn modelId="{244C7C64-AE27-44E5-BE3D-CF5A6B613BAE}" type="presParOf" srcId="{E3C6BF26-7738-4AF0-A4C0-FDF431D58587}" destId="{8ED33D84-653C-4C11-8FAA-94A539BE0B4B}" srcOrd="0" destOrd="0" presId="urn:microsoft.com/office/officeart/2008/layout/CircularPictureCallout"/>
    <dgm:cxn modelId="{E5FDE31D-8E6F-4567-A7F4-C9B9586CB832}" type="presParOf" srcId="{8ED33D84-653C-4C11-8FAA-94A539BE0B4B}" destId="{2DF7A7F3-6C30-4264-B775-2ED4EC9759E9}" srcOrd="0" destOrd="0" presId="urn:microsoft.com/office/officeart/2008/layout/CircularPictureCallout"/>
    <dgm:cxn modelId="{49C924B4-EED2-4CCE-BA1D-AF431A02F8E7}" type="presParOf" srcId="{2DF7A7F3-6C30-4264-B775-2ED4EC9759E9}" destId="{78013E1A-B1FF-4CC1-B492-ED048BC83FC5}" srcOrd="0" destOrd="0" presId="urn:microsoft.com/office/officeart/2008/layout/CircularPictureCallout"/>
    <dgm:cxn modelId="{EE375E2D-C558-4204-8EFF-AD97743E0C2E}" type="presOf" srcId="{4AEB8F5D-1FD5-48A7-A59C-8582F97B6E78}" destId="{78013E1A-B1FF-4CC1-B492-ED048BC83FC5}" srcOrd="0" destOrd="0" presId="urn:microsoft.com/office/officeart/2008/layout/CircularPictureCallout"/>
    <dgm:cxn modelId="{86297ACF-701A-4D9D-9C78-79766B83C51E}" type="presParOf" srcId="{8ED33D84-653C-4C11-8FAA-94A539BE0B4B}" destId="{179ACD0B-581A-4878-AD71-3CCE975CAC9B}" srcOrd="1" destOrd="0" presId="urn:microsoft.com/office/officeart/2008/layout/CircularPictureCallout"/>
    <dgm:cxn modelId="{D9076EB0-2C2D-4770-907E-3A5F5918CB52}" type="presOf" srcId="{E08F8977-F0A6-412F-90EC-ECC75A9B6398}" destId="{179ACD0B-581A-4878-AD71-3CCE975CAC9B}" srcOrd="1" destOrd="0" presId="urn:microsoft.com/office/officeart/2008/layout/CircularPictureCallout"/>
    <dgm:cxn modelId="{314A27E2-7C6C-4218-AA9A-A85DAF5A66C6}" type="presParOf" srcId="{8ED33D84-653C-4C11-8FAA-94A539BE0B4B}" destId="{B4363EA5-C51C-4EBB-A179-ECE1560E0571}" srcOrd="2" destOrd="0" presId="urn:microsoft.com/office/officeart/2008/layout/CircularPictureCallout"/>
    <dgm:cxn modelId="{87816F93-3F72-4064-97F3-A280B107DBFF}" type="presParOf" srcId="{B4363EA5-C51C-4EBB-A179-ECE1560E0571}" destId="{8DB0056C-C339-47CC-9CFF-86C3A41FBD08}" srcOrd="0" destOrd="2" presId="urn:microsoft.com/office/officeart/2008/layout/CircularPictureCallout"/>
    <dgm:cxn modelId="{56F702B2-D3ED-488C-8414-CB8079C75F45}" type="presOf" srcId="{585BCC85-38C7-4F30-AF67-8C37E1CDDD33}" destId="{8DB0056C-C339-47CC-9CFF-86C3A41FBD08}" srcOrd="0" destOrd="0" presId="urn:microsoft.com/office/officeart/2008/layout/CircularPictureCallout"/>
    <dgm:cxn modelId="{B4CBB3B2-3709-4BFB-B425-C05200672B6C}" type="presParOf" srcId="{8ED33D84-653C-4C11-8FAA-94A539BE0B4B}" destId="{7B3CBF39-D095-4D9E-9094-4EBEE2A07BFB}" srcOrd="3" destOrd="0" presId="urn:microsoft.com/office/officeart/2008/layout/CircularPictureCallout"/>
    <dgm:cxn modelId="{88F2D3A5-D5CC-41D2-B55D-8D7AEE96FAE5}" type="presParOf" srcId="{8ED33D84-653C-4C11-8FAA-94A539BE0B4B}" destId="{EEAAD124-DFAC-4365-B318-72DCC514C839}" srcOrd="4" destOrd="0" presId="urn:microsoft.com/office/officeart/2008/layout/CircularPictureCallout"/>
    <dgm:cxn modelId="{D4FD8F9B-517F-4CDF-A00B-B200C8FE2200}" type="presParOf" srcId="{EEAAD124-DFAC-4365-B318-72DCC514C839}" destId="{C53883D4-E69F-44FF-9B2A-A9B9EDEB6B2A}" srcOrd="0" destOrd="4" presId="urn:microsoft.com/office/officeart/2008/layout/CircularPictureCallout"/>
    <dgm:cxn modelId="{C4116217-CC53-42F7-9F78-AA09C97D58DF}" type="presOf" srcId="{879B1185-9683-4695-93B2-6716EF12E140}" destId="{C53883D4-E69F-44FF-9B2A-A9B9EDEB6B2A}" srcOrd="0" destOrd="0" presId="urn:microsoft.com/office/officeart/2008/layout/CircularPictureCallout"/>
    <dgm:cxn modelId="{53A2E168-0C8A-4D65-A7C2-693D9885C875}" type="presParOf" srcId="{8ED33D84-653C-4C11-8FAA-94A539BE0B4B}" destId="{5AFBE764-9770-4105-841D-2998555C1C0F}" srcOrd="5" destOrd="0" presId="urn:microsoft.com/office/officeart/2008/layout/CircularPictureCallout"/>
    <dgm:cxn modelId="{085CF5D5-203C-49FC-B83F-DF006BAB7EBC}" type="presParOf" srcId="{5AFBE764-9770-4105-841D-2998555C1C0F}" destId="{04EDDF9E-8538-4F60-B105-999E577997E6}" srcOrd="0" destOrd="5" presId="urn:microsoft.com/office/officeart/2008/layout/CircularPictureCallout"/>
    <dgm:cxn modelId="{E932CF38-5FD7-4234-B30F-0BB8BE035034}" type="presOf" srcId="{459AEE8D-C45A-4922-B0CA-2F3BCC2D4847}" destId="{04EDDF9E-8538-4F60-B105-999E577997E6}" srcOrd="0" destOrd="0" presId="urn:microsoft.com/office/officeart/2008/layout/CircularPictureCallout"/>
    <dgm:cxn modelId="{DAE907CB-B452-4546-8D17-7D64C7F4B572}" type="presParOf" srcId="{8ED33D84-653C-4C11-8FAA-94A539BE0B4B}" destId="{F1FD4A3E-1879-4317-B8A4-69BD40CD4BE2}" srcOrd="6" destOrd="0" presId="urn:microsoft.com/office/officeart/2008/layout/CircularPictureCallout"/>
    <dgm:cxn modelId="{EDF0099C-893E-4FB6-8C7C-CE96A4CD088B}" type="presParOf" srcId="{8ED33D84-653C-4C11-8FAA-94A539BE0B4B}" destId="{1EBEDBFE-BEBA-4E75-A71F-C03F5D5E2DF5}" srcOrd="7" destOrd="0" presId="urn:microsoft.com/office/officeart/2008/layout/CircularPictureCallout"/>
    <dgm:cxn modelId="{B3623C9B-EA49-40F5-ABC5-E415A92258CA}" type="presParOf" srcId="{1EBEDBFE-BEBA-4E75-A71F-C03F5D5E2DF5}" destId="{1B564737-61B5-45F6-91F4-BB60D161BB76}" srcOrd="0" destOrd="7" presId="urn:microsoft.com/office/officeart/2008/layout/CircularPictureCallout"/>
    <dgm:cxn modelId="{D1BDDC4D-0FFE-4F25-9FA7-13CFAA77134F}" type="presOf" srcId="{90767467-ED31-4CC2-A0CE-56051A4DEBFA}" destId="{1B564737-61B5-45F6-91F4-BB60D161BB76}" srcOrd="0" destOrd="0" presId="urn:microsoft.com/office/officeart/2008/layout/CircularPictureCallout"/>
    <dgm:cxn modelId="{56429F93-41A8-4618-94A3-347D703AC674}" type="presParOf" srcId="{8ED33D84-653C-4C11-8FAA-94A539BE0B4B}" destId="{58B9CA0D-D2CC-43CB-BE11-366DE6A80F2D}" srcOrd="8" destOrd="0" presId="urn:microsoft.com/office/officeart/2008/layout/CircularPictureCallout"/>
    <dgm:cxn modelId="{99794A87-5AB6-4CCC-9B1F-CBB0FDD4FEE8}" type="presParOf" srcId="{58B9CA0D-D2CC-43CB-BE11-366DE6A80F2D}" destId="{DD5C1974-B5DD-4006-A85C-43B385F5ACCA}" srcOrd="0" destOrd="8" presId="urn:microsoft.com/office/officeart/2008/layout/CircularPictureCallout"/>
    <dgm:cxn modelId="{B3F57D13-61C4-4322-8ECF-BA1C5EEC743E}" type="presOf" srcId="{C704BE69-8972-4A5A-B6B9-564F14936F03}" destId="{DD5C1974-B5DD-4006-A85C-43B385F5ACCA}" srcOrd="0" destOrd="0" presId="urn:microsoft.com/office/officeart/2008/layout/CircularPictureCallout"/>
    <dgm:cxn modelId="{991E1088-1551-44C3-B3C7-9114B2324E31}" type="presParOf" srcId="{8ED33D84-653C-4C11-8FAA-94A539BE0B4B}" destId="{5EF3D988-302A-453D-ACE7-B5BABB5F318F}" srcOrd="9" destOrd="0" presId="urn:microsoft.com/office/officeart/2008/layout/CircularPictureCallout"/>
    <dgm:cxn modelId="{BCC83F94-2DC0-4186-9B98-FA036A88AF8B}" type="presParOf" srcId="{8ED33D84-653C-4C11-8FAA-94A539BE0B4B}" destId="{040A365E-F56E-430E-BA83-836FC95E72C9}" srcOrd="10" destOrd="0" presId="urn:microsoft.com/office/officeart/2008/layout/CircularPictureCallout"/>
    <dgm:cxn modelId="{9F6EA697-AF49-4A45-9B3D-86EA97D97F71}" type="presParOf" srcId="{040A365E-F56E-430E-BA83-836FC95E72C9}" destId="{1D6DF399-67BE-4720-BA1B-8135F798E6C4}" srcOrd="0" destOrd="10" presId="urn:microsoft.com/office/officeart/2008/layout/CircularPictureCallout"/>
    <dgm:cxn modelId="{B3C18CA4-498C-4C66-912A-0306FB577707}" type="presOf" srcId="{75E2DA08-BAD0-46BD-A36B-113B87ADCE7C}" destId="{1D6DF399-67BE-4720-BA1B-8135F798E6C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C000F8-565F-47C8-934D-04C4161F3991}" type="doc">
      <dgm:prSet loTypeId="list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B35DC22E-F108-4B3B-9710-DB9DE75343ED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Catég_0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EBB93E41-453D-43F8-A2E3-A239D5DD76EF}" cxnId="{5B9A72BF-8F66-4687-A12C-062AEC803870}" type="parTrans">
      <dgm:prSet/>
      <dgm:spPr/>
      <dgm:t>
        <a:bodyPr/>
        <a:p>
          <a:endParaRPr lang="zh-CN" altLang="en-US"/>
        </a:p>
      </dgm:t>
    </dgm:pt>
    <dgm:pt modelId="{AE268020-85A8-42C2-B5CC-9F1AA3B5FF0D}" cxnId="{5B9A72BF-8F66-4687-A12C-062AEC803870}" type="sibTrans">
      <dgm:prSet/>
      <dgm:spPr/>
      <dgm:t>
        <a:bodyPr/>
        <a:p>
          <a:endParaRPr lang="zh-CN" altLang="en-US"/>
        </a:p>
      </dgm:t>
    </dgm:pt>
    <dgm:pt modelId="{59AA77B3-B8F6-426B-91DD-9A17F5DE953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min=0.62€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D7622F1D-CAD3-43BD-8A53-E4C4430B7F22}" cxnId="{9E32BD79-9F15-4C67-A02C-D25C90E9880A}" type="parTrans">
      <dgm:prSet/>
      <dgm:spPr/>
    </dgm:pt>
    <dgm:pt modelId="{2F274123-52BA-4A42-9C42-1FA37A1710BA}" cxnId="{9E32BD79-9F15-4C67-A02C-D25C90E9880A}" type="sibTrans">
      <dgm:prSet/>
      <dgm:spPr/>
    </dgm:pt>
    <dgm:pt modelId="{7C95309D-EC37-4D0C-A95C-16C20A11FA5F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max=41€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9449AA3A-772C-450B-AC49-8B8E7B09C9AB}" cxnId="{D7E15EAC-DB14-467E-9F15-EDF8C2AE46E7}" type="parTrans">
      <dgm:prSet/>
      <dgm:spPr/>
    </dgm:pt>
    <dgm:pt modelId="{80E484AC-EB56-4AC2-949B-344A0217D1FF}" cxnId="{D7E15EAC-DB14-467E-9F15-EDF8C2AE46E7}" type="sibTrans">
      <dgm:prSet/>
      <dgm:spPr/>
    </dgm:pt>
    <dgm:pt modelId="{54719718-37DB-41AB-BB58-3F75CF57C96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moyenne=11€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7D39DC59-B959-475D-92C7-460BEA35FE07}" cxnId="{7D295021-AB39-477E-8FC9-6CB9460C672F}" type="parTrans">
      <dgm:prSet/>
      <dgm:spPr/>
    </dgm:pt>
    <dgm:pt modelId="{4E2E5FAA-8173-46B7-B482-4F467EE51E2B}" cxnId="{7D295021-AB39-477E-8FC9-6CB9460C672F}" type="sibTrans">
      <dgm:prSet/>
      <dgm:spPr/>
    </dgm:pt>
    <dgm:pt modelId="{DE4557CF-FD93-4B00-8DC3-515479537E7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médiane=10€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6B0832FA-32C8-450E-BD28-FE2C263897E8}" cxnId="{D6858822-7CFF-4426-A067-E8723626053A}" type="parTrans">
      <dgm:prSet/>
      <dgm:spPr/>
    </dgm:pt>
    <dgm:pt modelId="{0E869A02-C591-4119-83B5-008FF6ACD2EB}" cxnId="{D6858822-7CFF-4426-A067-E8723626053A}" type="sibTrans">
      <dgm:prSet/>
      <dgm:spPr/>
    </dgm:pt>
    <dgm:pt modelId="{78271783-18FE-4084-8732-68336529801A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gini=0.26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CA243F4F-A155-463E-9929-B0C751E9F310}" cxnId="{1BA60479-7A58-4762-9095-CBF719E1F31D}" type="parTrans">
      <dgm:prSet/>
      <dgm:spPr/>
    </dgm:pt>
    <dgm:pt modelId="{2172F06B-D87C-49A6-B1EB-D314098EE366}" cxnId="{1BA60479-7A58-4762-9095-CBF719E1F31D}" type="sibTrans">
      <dgm:prSet/>
      <dgm:spPr/>
    </dgm:pt>
    <dgm:pt modelId="{8870B236-9D6C-4741-8308-D64E2C95EB4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min=49 ans femme et 30 ans homme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C2D1758A-D2C0-493E-88DE-1C0DF15D078F}" cxnId="{A04B0438-7258-4FB5-BC79-210DCA0995A6}" type="parTrans">
      <dgm:prSet/>
      <dgm:spPr/>
    </dgm:pt>
    <dgm:pt modelId="{BF7E4D4B-C398-412D-8CA1-426DA00B2808}" cxnId="{A04B0438-7258-4FB5-BC79-210DCA0995A6}" type="sibTrans">
      <dgm:prSet/>
      <dgm:spPr/>
    </dgm:pt>
    <dgm:pt modelId="{23131DDC-A01B-4344-BF1A-BB816EB5AC7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Catég_1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12FEF91F-8EE0-4AC9-A4D2-80055CFE585C}" cxnId="{036B42E0-5E35-4AC5-AD72-1AFB0558E50A}" type="parTrans">
      <dgm:prSet/>
      <dgm:spPr/>
      <dgm:t>
        <a:bodyPr/>
        <a:p>
          <a:endParaRPr lang="zh-CN" altLang="en-US"/>
        </a:p>
      </dgm:t>
    </dgm:pt>
    <dgm:pt modelId="{185FD9E9-AAAD-4507-8496-8C5AE802B8F3}" cxnId="{036B42E0-5E35-4AC5-AD72-1AFB0558E50A}" type="sibTrans">
      <dgm:prSet/>
      <dgm:spPr/>
      <dgm:t>
        <a:bodyPr/>
        <a:p>
          <a:endParaRPr lang="zh-CN" altLang="en-US"/>
        </a:p>
      </dgm:t>
    </dgm:pt>
    <dgm:pt modelId="{7605BE67-62FE-42DC-8CE6-D646AA95EC1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min=2€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0ED5B07E-73F7-49C1-9676-58DF1452AF97}" cxnId="{5A21C4B6-7342-49C1-A2A4-227F2EEA78BA}" type="parTrans">
      <dgm:prSet/>
      <dgm:spPr/>
    </dgm:pt>
    <dgm:pt modelId="{D648488C-C8AF-42B4-ACF7-C069128E4073}" cxnId="{5A21C4B6-7342-49C1-A2A4-227F2EEA78BA}" type="sibTrans">
      <dgm:prSet/>
      <dgm:spPr/>
    </dgm:pt>
    <dgm:pt modelId="{1761E3DC-C0DC-44B9-85A5-58172C5CAB1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max=81€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7477BF2D-645D-4DA8-89DB-8E85DAEAD8A5}" cxnId="{7DCDABF3-9E27-4605-BD77-D3ED63DE86F8}" type="parTrans">
      <dgm:prSet/>
      <dgm:spPr/>
    </dgm:pt>
    <dgm:pt modelId="{BF972504-6665-4583-94E8-47BA3E6F31A2}" cxnId="{7DCDABF3-9E27-4605-BD77-D3ED63DE86F8}" type="sibTrans">
      <dgm:prSet/>
      <dgm:spPr/>
    </dgm:pt>
    <dgm:pt modelId="{2C5B60BA-9ADD-4CA5-B6D5-4511FB48F47F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moyenne=21€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B33E32B7-4CAD-4B92-9CFD-F9D2C6F5FDF6}" cxnId="{31CA0A04-C7FD-4A98-B1C0-8563603754AB}" type="parTrans">
      <dgm:prSet/>
      <dgm:spPr/>
    </dgm:pt>
    <dgm:pt modelId="{1B24E1E5-FE5A-40E4-84BE-30120FCA82F1}" cxnId="{31CA0A04-C7FD-4A98-B1C0-8563603754AB}" type="sibTrans">
      <dgm:prSet/>
      <dgm:spPr/>
    </dgm:pt>
    <dgm:pt modelId="{7B6B0849-C538-416E-9273-A10E773462CD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médiane=19€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759317D1-E4E6-42A9-8065-742B59A13A00}" cxnId="{0E6A4DA8-940A-4AB7-9D2C-75381652A0B6}" type="parTrans">
      <dgm:prSet/>
      <dgm:spPr/>
    </dgm:pt>
    <dgm:pt modelId="{D841143C-AA78-4B2E-91B4-2972244E9487}" cxnId="{0E6A4DA8-940A-4AB7-9D2C-75381652A0B6}" type="sibTrans">
      <dgm:prSet/>
      <dgm:spPr/>
    </dgm:pt>
    <dgm:pt modelId="{47C3BFD4-8DEA-4E79-8274-1DF95962470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gini=0.19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036C1254-14DA-4518-82D1-52D3510D7A4F}" cxnId="{0AEF556D-CA15-439A-A987-10006E635191}" type="parTrans">
      <dgm:prSet/>
      <dgm:spPr/>
    </dgm:pt>
    <dgm:pt modelId="{2CDFFA95-539C-42DD-AF97-B5A34013AA6B}" cxnId="{0AEF556D-CA15-439A-A987-10006E635191}" type="sibTrans">
      <dgm:prSet/>
      <dgm:spPr/>
    </dgm:pt>
    <dgm:pt modelId="{AAD6C221-DD80-42A7-ADB3-2F6C0D7FA118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Catég_2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358DB283-DA3B-40D5-83BA-EEE6A1F7F1AB}" cxnId="{0E4E1C1C-D969-43CC-9F3A-E8EB36BADF2C}" type="parTrans">
      <dgm:prSet/>
      <dgm:spPr/>
      <dgm:t>
        <a:bodyPr/>
        <a:p>
          <a:endParaRPr lang="zh-CN" altLang="en-US"/>
        </a:p>
      </dgm:t>
    </dgm:pt>
    <dgm:pt modelId="{D69A2F7E-A0DD-4385-AB14-80EBD0482338}" cxnId="{0E4E1C1C-D969-43CC-9F3A-E8EB36BADF2C}" type="sibTrans">
      <dgm:prSet/>
      <dgm:spPr/>
      <dgm:t>
        <a:bodyPr/>
        <a:p>
          <a:endParaRPr lang="zh-CN" altLang="en-US"/>
        </a:p>
      </dgm:t>
    </dgm:pt>
    <dgm:pt modelId="{4DDB3601-5F92-486B-B552-D8558FB10C1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min=31€</a:t>
          </a:r>
          <a:r>
            <a:rPr lang="zh-CN" altLang="en-US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E3FF8994-61EA-41B9-A21A-C2F75A866D4B}" cxnId="{D1AB8297-10B8-4937-8C92-0C88FFF39F7A}" type="parTrans">
      <dgm:prSet/>
      <dgm:spPr/>
    </dgm:pt>
    <dgm:pt modelId="{39D27778-9B36-4FC4-A8CF-43EEE0F4EA74}" cxnId="{D1AB8297-10B8-4937-8C92-0C88FFF39F7A}" type="sibTrans">
      <dgm:prSet/>
      <dgm:spPr/>
    </dgm:pt>
    <dgm:pt modelId="{FAA70372-79FE-46B1-9BA0-DE90BFC15525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max=300€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F563AE33-E008-4E45-81DE-AB69628FCF02}" cxnId="{916429A3-F26D-47E4-B2B6-0829EAB755B3}" type="parTrans">
      <dgm:prSet/>
      <dgm:spPr/>
    </dgm:pt>
    <dgm:pt modelId="{6DE8A11E-06CB-408D-B0D3-451D9614AE06}" cxnId="{916429A3-F26D-47E4-B2B6-0829EAB755B3}" type="sibTrans">
      <dgm:prSet/>
      <dgm:spPr/>
    </dgm:pt>
    <dgm:pt modelId="{F5AB32E0-7132-4F15-89DF-E773FF320D36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moyenne=75€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D7A2A7B2-3685-4106-BCD4-DE92061B9B9E}" cxnId="{BA73F131-8FFB-43CD-8484-8C286CE9453C}" type="parTrans">
      <dgm:prSet/>
      <dgm:spPr/>
    </dgm:pt>
    <dgm:pt modelId="{C42E4D4D-CF65-476F-9471-162E894A2838}" cxnId="{BA73F131-8FFB-43CD-8484-8C286CE9453C}" type="sibTrans">
      <dgm:prSet/>
      <dgm:spPr/>
    </dgm:pt>
    <dgm:pt modelId="{4BBACF7E-8CAF-4031-AA3F-EBED3EC0393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médiane=63€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59C81B86-DCCB-43AA-92B3-6EA675FA3A75}" cxnId="{398448F9-3CFE-489A-86B4-E45875EAA87A}" type="parTrans">
      <dgm:prSet/>
      <dgm:spPr/>
    </dgm:pt>
    <dgm:pt modelId="{D1B12EEA-E34C-4F1B-B8F1-BC187AA92562}" cxnId="{398448F9-3CFE-489A-86B4-E45875EAA87A}" type="sibTrans">
      <dgm:prSet/>
      <dgm:spPr/>
    </dgm:pt>
    <dgm:pt modelId="{02975E02-1185-4327-9035-49CF4EBF99E3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17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284C2F88-1F8F-4636-B127-63A8E47C6B78}" cxnId="{9CE2410B-77ED-4331-BB2A-3CD639D39806}" type="parTrans">
      <dgm:prSet/>
      <dgm:spPr/>
    </dgm:pt>
    <dgm:pt modelId="{F760ACD6-C877-4CF9-954C-E77E49ACE261}" cxnId="{9CE2410B-77ED-4331-BB2A-3CD639D39806}" type="sibTrans">
      <dgm:prSet/>
      <dgm:spPr/>
    </dgm:pt>
    <dgm:pt modelId="{B28C2CF1-C9A2-42B0-B4AD-D13F1461CB8B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max=24 ans femme et 26 ans homme</a:t>
          </a: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/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gm:t>
    </dgm:pt>
    <dgm:pt modelId="{4D91A649-0A7C-47FC-9EB5-0ED1722A723E}" cxnId="{BED67D44-58A6-4294-B8CC-044BCD35B995}" type="parTrans">
      <dgm:prSet/>
      <dgm:spPr/>
    </dgm:pt>
    <dgm:pt modelId="{65CFCD45-1D40-43B7-9303-A09B9F045DA0}" cxnId="{BED67D44-58A6-4294-B8CC-044BCD35B995}" type="sibTrans">
      <dgm:prSet/>
      <dgm:spPr/>
    </dgm:pt>
    <dgm:pt modelId="{A944CCA1-9FB5-4093-86A8-89045A44E778}" type="pres">
      <dgm:prSet presAssocID="{ACC000F8-565F-47C8-934D-04C4161F3991}" presName="Name0" presStyleCnt="0">
        <dgm:presLayoutVars>
          <dgm:dir/>
          <dgm:resizeHandles val="exact"/>
        </dgm:presLayoutVars>
      </dgm:prSet>
      <dgm:spPr/>
    </dgm:pt>
    <dgm:pt modelId="{8A0A2265-FBC1-4B12-98E0-7D91387047CB}" type="pres">
      <dgm:prSet presAssocID="{B35DC22E-F108-4B3B-9710-DB9DE75343ED}" presName="node" presStyleLbl="node1" presStyleIdx="0" presStyleCnt="3">
        <dgm:presLayoutVars>
          <dgm:bulletEnabled val="1"/>
        </dgm:presLayoutVars>
      </dgm:prSet>
      <dgm:spPr/>
    </dgm:pt>
    <dgm:pt modelId="{0EBC7ECC-B294-4427-ABE7-478E5559C6EE}" type="pres">
      <dgm:prSet presAssocID="{AE268020-85A8-42C2-B5CC-9F1AA3B5FF0D}" presName="sibTrans" presStyleCnt="0"/>
      <dgm:spPr/>
    </dgm:pt>
    <dgm:pt modelId="{5CD5B18C-5B5C-41F1-969F-468111D317DF}" type="pres">
      <dgm:prSet presAssocID="{23131DDC-A01B-4344-BF1A-BB816EB5AC77}" presName="node" presStyleLbl="node1" presStyleIdx="1" presStyleCnt="3">
        <dgm:presLayoutVars>
          <dgm:bulletEnabled val="1"/>
        </dgm:presLayoutVars>
      </dgm:prSet>
      <dgm:spPr/>
    </dgm:pt>
    <dgm:pt modelId="{2D730973-E442-4361-B2A7-2FE0B894A1F4}" type="pres">
      <dgm:prSet presAssocID="{185FD9E9-AAAD-4507-8496-8C5AE802B8F3}" presName="sibTrans" presStyleCnt="0"/>
      <dgm:spPr/>
    </dgm:pt>
    <dgm:pt modelId="{52D58EB8-4BA0-4252-B53D-2EF30D5347E3}" type="pres">
      <dgm:prSet presAssocID="{AAD6C221-DD80-42A7-ADB3-2F6C0D7FA118}" presName="node" presStyleLbl="node1" presStyleIdx="2" presStyleCnt="3">
        <dgm:presLayoutVars>
          <dgm:bulletEnabled val="1"/>
        </dgm:presLayoutVars>
      </dgm:prSet>
      <dgm:spPr/>
    </dgm:pt>
  </dgm:ptLst>
  <dgm:cxnLst>
    <dgm:cxn modelId="{5B9A72BF-8F66-4687-A12C-062AEC803870}" srcId="{ACC000F8-565F-47C8-934D-04C4161F3991}" destId="{B35DC22E-F108-4B3B-9710-DB9DE75343ED}" srcOrd="0" destOrd="0" parTransId="{EBB93E41-453D-43F8-A2E3-A239D5DD76EF}" sibTransId="{AE268020-85A8-42C2-B5CC-9F1AA3B5FF0D}"/>
    <dgm:cxn modelId="{9E32BD79-9F15-4C67-A02C-D25C90E9880A}" srcId="{B35DC22E-F108-4B3B-9710-DB9DE75343ED}" destId="{59AA77B3-B8F6-426B-91DD-9A17F5DE953D}" srcOrd="0" destOrd="0" parTransId="{D7622F1D-CAD3-43BD-8A53-E4C4430B7F22}" sibTransId="{2F274123-52BA-4A42-9C42-1FA37A1710BA}"/>
    <dgm:cxn modelId="{D7E15EAC-DB14-467E-9F15-EDF8C2AE46E7}" srcId="{B35DC22E-F108-4B3B-9710-DB9DE75343ED}" destId="{7C95309D-EC37-4D0C-A95C-16C20A11FA5F}" srcOrd="1" destOrd="0" parTransId="{9449AA3A-772C-450B-AC49-8B8E7B09C9AB}" sibTransId="{80E484AC-EB56-4AC2-949B-344A0217D1FF}"/>
    <dgm:cxn modelId="{7D295021-AB39-477E-8FC9-6CB9460C672F}" srcId="{B35DC22E-F108-4B3B-9710-DB9DE75343ED}" destId="{54719718-37DB-41AB-BB58-3F75CF57C963}" srcOrd="2" destOrd="0" parTransId="{7D39DC59-B959-475D-92C7-460BEA35FE07}" sibTransId="{4E2E5FAA-8173-46B7-B482-4F467EE51E2B}"/>
    <dgm:cxn modelId="{D6858822-7CFF-4426-A067-E8723626053A}" srcId="{B35DC22E-F108-4B3B-9710-DB9DE75343ED}" destId="{DE4557CF-FD93-4B00-8DC3-515479537E76}" srcOrd="3" destOrd="0" parTransId="{6B0832FA-32C8-450E-BD28-FE2C263897E8}" sibTransId="{0E869A02-C591-4119-83B5-008FF6ACD2EB}"/>
    <dgm:cxn modelId="{1BA60479-7A58-4762-9095-CBF719E1F31D}" srcId="{B35DC22E-F108-4B3B-9710-DB9DE75343ED}" destId="{78271783-18FE-4084-8732-68336529801A}" srcOrd="4" destOrd="0" parTransId="{CA243F4F-A155-463E-9929-B0C751E9F310}" sibTransId="{2172F06B-D87C-49A6-B1EB-D314098EE366}"/>
    <dgm:cxn modelId="{A04B0438-7258-4FB5-BC79-210DCA0995A6}" srcId="{B35DC22E-F108-4B3B-9710-DB9DE75343ED}" destId="{8870B236-9D6C-4741-8308-D64E2C95EB45}" srcOrd="5" destOrd="0" parTransId="{C2D1758A-D2C0-493E-88DE-1C0DF15D078F}" sibTransId="{BF7E4D4B-C398-412D-8CA1-426DA00B2808}"/>
    <dgm:cxn modelId="{036B42E0-5E35-4AC5-AD72-1AFB0558E50A}" srcId="{ACC000F8-565F-47C8-934D-04C4161F3991}" destId="{23131DDC-A01B-4344-BF1A-BB816EB5AC77}" srcOrd="1" destOrd="0" parTransId="{12FEF91F-8EE0-4AC9-A4D2-80055CFE585C}" sibTransId="{185FD9E9-AAAD-4507-8496-8C5AE802B8F3}"/>
    <dgm:cxn modelId="{5A21C4B6-7342-49C1-A2A4-227F2EEA78BA}" srcId="{23131DDC-A01B-4344-BF1A-BB816EB5AC77}" destId="{7605BE67-62FE-42DC-8CE6-D646AA95EC1B}" srcOrd="0" destOrd="1" parTransId="{0ED5B07E-73F7-49C1-9676-58DF1452AF97}" sibTransId="{D648488C-C8AF-42B4-ACF7-C069128E4073}"/>
    <dgm:cxn modelId="{7DCDABF3-9E27-4605-BD77-D3ED63DE86F8}" srcId="{23131DDC-A01B-4344-BF1A-BB816EB5AC77}" destId="{1761E3DC-C0DC-44B9-85A5-58172C5CAB16}" srcOrd="1" destOrd="1" parTransId="{7477BF2D-645D-4DA8-89DB-8E85DAEAD8A5}" sibTransId="{BF972504-6665-4583-94E8-47BA3E6F31A2}"/>
    <dgm:cxn modelId="{31CA0A04-C7FD-4A98-B1C0-8563603754AB}" srcId="{23131DDC-A01B-4344-BF1A-BB816EB5AC77}" destId="{2C5B60BA-9ADD-4CA5-B6D5-4511FB48F47F}" srcOrd="2" destOrd="1" parTransId="{B33E32B7-4CAD-4B92-9CFD-F9D2C6F5FDF6}" sibTransId="{1B24E1E5-FE5A-40E4-84BE-30120FCA82F1}"/>
    <dgm:cxn modelId="{0E6A4DA8-940A-4AB7-9D2C-75381652A0B6}" srcId="{23131DDC-A01B-4344-BF1A-BB816EB5AC77}" destId="{7B6B0849-C538-416E-9273-A10E773462CD}" srcOrd="3" destOrd="1" parTransId="{759317D1-E4E6-42A9-8065-742B59A13A00}" sibTransId="{D841143C-AA78-4B2E-91B4-2972244E9487}"/>
    <dgm:cxn modelId="{0AEF556D-CA15-439A-A987-10006E635191}" srcId="{23131DDC-A01B-4344-BF1A-BB816EB5AC77}" destId="{47C3BFD4-8DEA-4E79-8274-1DF95962470B}" srcOrd="4" destOrd="1" parTransId="{036C1254-14DA-4518-82D1-52D3510D7A4F}" sibTransId="{2CDFFA95-539C-42DD-AF97-B5A34013AA6B}"/>
    <dgm:cxn modelId="{0E4E1C1C-D969-43CC-9F3A-E8EB36BADF2C}" srcId="{ACC000F8-565F-47C8-934D-04C4161F3991}" destId="{AAD6C221-DD80-42A7-ADB3-2F6C0D7FA118}" srcOrd="2" destOrd="0" parTransId="{358DB283-DA3B-40D5-83BA-EEE6A1F7F1AB}" sibTransId="{D69A2F7E-A0DD-4385-AB14-80EBD0482338}"/>
    <dgm:cxn modelId="{D1AB8297-10B8-4937-8C92-0C88FFF39F7A}" srcId="{AAD6C221-DD80-42A7-ADB3-2F6C0D7FA118}" destId="{4DDB3601-5F92-486B-B552-D8558FB10C10}" srcOrd="0" destOrd="2" parTransId="{E3FF8994-61EA-41B9-A21A-C2F75A866D4B}" sibTransId="{39D27778-9B36-4FC4-A8CF-43EEE0F4EA74}"/>
    <dgm:cxn modelId="{916429A3-F26D-47E4-B2B6-0829EAB755B3}" srcId="{AAD6C221-DD80-42A7-ADB3-2F6C0D7FA118}" destId="{FAA70372-79FE-46B1-9BA0-DE90BFC15525}" srcOrd="1" destOrd="2" parTransId="{F563AE33-E008-4E45-81DE-AB69628FCF02}" sibTransId="{6DE8A11E-06CB-408D-B0D3-451D9614AE06}"/>
    <dgm:cxn modelId="{BA73F131-8FFB-43CD-8484-8C286CE9453C}" srcId="{AAD6C221-DD80-42A7-ADB3-2F6C0D7FA118}" destId="{F5AB32E0-7132-4F15-89DF-E773FF320D36}" srcOrd="2" destOrd="2" parTransId="{D7A2A7B2-3685-4106-BCD4-DE92061B9B9E}" sibTransId="{C42E4D4D-CF65-476F-9471-162E894A2838}"/>
    <dgm:cxn modelId="{398448F9-3CFE-489A-86B4-E45875EAA87A}" srcId="{AAD6C221-DD80-42A7-ADB3-2F6C0D7FA118}" destId="{4BBACF7E-8CAF-4031-AA3F-EBED3EC03930}" srcOrd="3" destOrd="2" parTransId="{59C81B86-DCCB-43AA-92B3-6EA675FA3A75}" sibTransId="{D1B12EEA-E34C-4F1B-B8F1-BC187AA92562}"/>
    <dgm:cxn modelId="{9CE2410B-77ED-4331-BB2A-3CD639D39806}" srcId="{AAD6C221-DD80-42A7-ADB3-2F6C0D7FA118}" destId="{02975E02-1185-4327-9035-49CF4EBF99E3}" srcOrd="4" destOrd="2" parTransId="{284C2F88-1F8F-4636-B127-63A8E47C6B78}" sibTransId="{F760ACD6-C877-4CF9-954C-E77E49ACE261}"/>
    <dgm:cxn modelId="{BED67D44-58A6-4294-B8CC-044BCD35B995}" srcId="{AAD6C221-DD80-42A7-ADB3-2F6C0D7FA118}" destId="{B28C2CF1-C9A2-42B0-B4AD-D13F1461CB8B}" srcOrd="5" destOrd="2" parTransId="{4D91A649-0A7C-47FC-9EB5-0ED1722A723E}" sibTransId="{65CFCD45-1D40-43B7-9303-A09B9F045DA0}"/>
    <dgm:cxn modelId="{09BEE4B7-2556-4B57-AE2C-C79B8804DBAF}" type="presOf" srcId="{ACC000F8-565F-47C8-934D-04C4161F3991}" destId="{A944CCA1-9FB5-4093-86A8-89045A44E778}" srcOrd="0" destOrd="0" presId="urn:microsoft.com/office/officeart/2005/8/layout/hList6"/>
    <dgm:cxn modelId="{3B83BE71-9C87-45C6-8515-F073E40D5729}" type="presParOf" srcId="{A944CCA1-9FB5-4093-86A8-89045A44E778}" destId="{8A0A2265-FBC1-4B12-98E0-7D91387047CB}" srcOrd="0" destOrd="0" presId="urn:microsoft.com/office/officeart/2005/8/layout/hList6"/>
    <dgm:cxn modelId="{DE66C2FF-6A4E-42ED-9219-2457BB9449E2}" type="presOf" srcId="{B35DC22E-F108-4B3B-9710-DB9DE75343ED}" destId="{8A0A2265-FBC1-4B12-98E0-7D91387047CB}" srcOrd="0" destOrd="0" presId="urn:microsoft.com/office/officeart/2005/8/layout/hList6"/>
    <dgm:cxn modelId="{973779E8-577F-4251-9148-C743C70D6316}" type="presOf" srcId="{59AA77B3-B8F6-426B-91DD-9A17F5DE953D}" destId="{8A0A2265-FBC1-4B12-98E0-7D91387047CB}" srcOrd="0" destOrd="1" presId="urn:microsoft.com/office/officeart/2005/8/layout/hList6"/>
    <dgm:cxn modelId="{7B288EE5-40ED-4720-821A-DB9D5A27CAB7}" type="presOf" srcId="{7C95309D-EC37-4D0C-A95C-16C20A11FA5F}" destId="{8A0A2265-FBC1-4B12-98E0-7D91387047CB}" srcOrd="0" destOrd="2" presId="urn:microsoft.com/office/officeart/2005/8/layout/hList6"/>
    <dgm:cxn modelId="{C4F394CF-D0D4-4122-88C0-547329FA7D22}" type="presOf" srcId="{54719718-37DB-41AB-BB58-3F75CF57C963}" destId="{8A0A2265-FBC1-4B12-98E0-7D91387047CB}" srcOrd="0" destOrd="3" presId="urn:microsoft.com/office/officeart/2005/8/layout/hList6"/>
    <dgm:cxn modelId="{615BA618-975D-4981-B7D7-BF520ED0F6C9}" type="presOf" srcId="{DE4557CF-FD93-4B00-8DC3-515479537E76}" destId="{8A0A2265-FBC1-4B12-98E0-7D91387047CB}" srcOrd="0" destOrd="4" presId="urn:microsoft.com/office/officeart/2005/8/layout/hList6"/>
    <dgm:cxn modelId="{F36362A7-DF36-43D8-A998-431A05D64021}" type="presOf" srcId="{78271783-18FE-4084-8732-68336529801A}" destId="{8A0A2265-FBC1-4B12-98E0-7D91387047CB}" srcOrd="0" destOrd="5" presId="urn:microsoft.com/office/officeart/2005/8/layout/hList6"/>
    <dgm:cxn modelId="{8078EDB6-C3BC-4AB7-96E9-A5C4E9F6109B}" type="presOf" srcId="{8870B236-9D6C-4741-8308-D64E2C95EB45}" destId="{8A0A2265-FBC1-4B12-98E0-7D91387047CB}" srcOrd="0" destOrd="6" presId="urn:microsoft.com/office/officeart/2005/8/layout/hList6"/>
    <dgm:cxn modelId="{14FD047A-39BB-4FA6-AEBF-94D4D98D0605}" type="presParOf" srcId="{A944CCA1-9FB5-4093-86A8-89045A44E778}" destId="{0EBC7ECC-B294-4427-ABE7-478E5559C6EE}" srcOrd="1" destOrd="0" presId="urn:microsoft.com/office/officeart/2005/8/layout/hList6"/>
    <dgm:cxn modelId="{876D9AA6-163D-4B97-AF86-A96EC11F4646}" type="presParOf" srcId="{A944CCA1-9FB5-4093-86A8-89045A44E778}" destId="{5CD5B18C-5B5C-41F1-969F-468111D317DF}" srcOrd="2" destOrd="0" presId="urn:microsoft.com/office/officeart/2005/8/layout/hList6"/>
    <dgm:cxn modelId="{70696FCD-2FBD-4E73-B237-03657FB156BB}" type="presOf" srcId="{23131DDC-A01B-4344-BF1A-BB816EB5AC77}" destId="{5CD5B18C-5B5C-41F1-969F-468111D317DF}" srcOrd="0" destOrd="0" presId="urn:microsoft.com/office/officeart/2005/8/layout/hList6"/>
    <dgm:cxn modelId="{1D04A5C2-DDDF-409D-BD41-4C287F29D03B}" type="presOf" srcId="{7605BE67-62FE-42DC-8CE6-D646AA95EC1B}" destId="{5CD5B18C-5B5C-41F1-969F-468111D317DF}" srcOrd="0" destOrd="1" presId="urn:microsoft.com/office/officeart/2005/8/layout/hList6"/>
    <dgm:cxn modelId="{F48357AF-61E5-42EC-9DE2-33F8C464F735}" type="presOf" srcId="{1761E3DC-C0DC-44B9-85A5-58172C5CAB16}" destId="{5CD5B18C-5B5C-41F1-969F-468111D317DF}" srcOrd="0" destOrd="2" presId="urn:microsoft.com/office/officeart/2005/8/layout/hList6"/>
    <dgm:cxn modelId="{3237908C-7B29-45BB-8E7D-BE9BC521B05F}" type="presOf" srcId="{2C5B60BA-9ADD-4CA5-B6D5-4511FB48F47F}" destId="{5CD5B18C-5B5C-41F1-969F-468111D317DF}" srcOrd="0" destOrd="3" presId="urn:microsoft.com/office/officeart/2005/8/layout/hList6"/>
    <dgm:cxn modelId="{45E82B74-A28A-4841-8D5E-B66C0EB6E70D}" type="presOf" srcId="{7B6B0849-C538-416E-9273-A10E773462CD}" destId="{5CD5B18C-5B5C-41F1-969F-468111D317DF}" srcOrd="0" destOrd="4" presId="urn:microsoft.com/office/officeart/2005/8/layout/hList6"/>
    <dgm:cxn modelId="{A0AEE583-FE79-4A8C-87E8-770C8B2687AA}" type="presOf" srcId="{47C3BFD4-8DEA-4E79-8274-1DF95962470B}" destId="{5CD5B18C-5B5C-41F1-969F-468111D317DF}" srcOrd="0" destOrd="5" presId="urn:microsoft.com/office/officeart/2005/8/layout/hList6"/>
    <dgm:cxn modelId="{988A5173-DD81-4218-B129-956180DF63E1}" type="presParOf" srcId="{A944CCA1-9FB5-4093-86A8-89045A44E778}" destId="{2D730973-E442-4361-B2A7-2FE0B894A1F4}" srcOrd="3" destOrd="0" presId="urn:microsoft.com/office/officeart/2005/8/layout/hList6"/>
    <dgm:cxn modelId="{5D80FDAD-AA8D-4F39-A051-36654C675324}" type="presParOf" srcId="{A944CCA1-9FB5-4093-86A8-89045A44E778}" destId="{52D58EB8-4BA0-4252-B53D-2EF30D5347E3}" srcOrd="4" destOrd="0" presId="urn:microsoft.com/office/officeart/2005/8/layout/hList6"/>
    <dgm:cxn modelId="{B508CBC6-DAA5-436F-A5AD-1044C68A216B}" type="presOf" srcId="{AAD6C221-DD80-42A7-ADB3-2F6C0D7FA118}" destId="{52D58EB8-4BA0-4252-B53D-2EF30D5347E3}" srcOrd="0" destOrd="0" presId="urn:microsoft.com/office/officeart/2005/8/layout/hList6"/>
    <dgm:cxn modelId="{1A9BEC46-49A9-49C3-A2DC-1272F7A5DF5B}" type="presOf" srcId="{4DDB3601-5F92-486B-B552-D8558FB10C10}" destId="{52D58EB8-4BA0-4252-B53D-2EF30D5347E3}" srcOrd="0" destOrd="1" presId="urn:microsoft.com/office/officeart/2005/8/layout/hList6"/>
    <dgm:cxn modelId="{AE5A64D4-CBBC-4CA5-B237-9D5B61E288F0}" type="presOf" srcId="{FAA70372-79FE-46B1-9BA0-DE90BFC15525}" destId="{52D58EB8-4BA0-4252-B53D-2EF30D5347E3}" srcOrd="0" destOrd="2" presId="urn:microsoft.com/office/officeart/2005/8/layout/hList6"/>
    <dgm:cxn modelId="{0560A132-E133-468A-B899-4B14BDE45052}" type="presOf" srcId="{F5AB32E0-7132-4F15-89DF-E773FF320D36}" destId="{52D58EB8-4BA0-4252-B53D-2EF30D5347E3}" srcOrd="0" destOrd="3" presId="urn:microsoft.com/office/officeart/2005/8/layout/hList6"/>
    <dgm:cxn modelId="{6613CDAC-7A9D-4EAA-85CF-0C0C022BC579}" type="presOf" srcId="{4BBACF7E-8CAF-4031-AA3F-EBED3EC03930}" destId="{52D58EB8-4BA0-4252-B53D-2EF30D5347E3}" srcOrd="0" destOrd="4" presId="urn:microsoft.com/office/officeart/2005/8/layout/hList6"/>
    <dgm:cxn modelId="{704375BD-4D43-4BAB-A21B-95A1669304E4}" type="presOf" srcId="{02975E02-1185-4327-9035-49CF4EBF99E3}" destId="{52D58EB8-4BA0-4252-B53D-2EF30D5347E3}" srcOrd="0" destOrd="5" presId="urn:microsoft.com/office/officeart/2005/8/layout/hList6"/>
    <dgm:cxn modelId="{9112EFBB-556F-41DE-90EE-7B6827718A4A}" type="presOf" srcId="{B28C2CF1-C9A2-42B0-B4AD-D13F1461CB8B}" destId="{52D58EB8-4BA0-4252-B53D-2EF30D5347E3}" srcOrd="0" destOrd="6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er 1"/>
      <dsp:cNvGrpSpPr/>
    </dsp:nvGrpSpPr>
    <dsp:grpSpPr>
      <a:xfrm>
        <a:off x="0" y="0"/>
        <a:ext cx="8128000" cy="4064000"/>
        <a:chOff x="0" y="0"/>
        <a:chExt cx="8128000" cy="4064000"/>
      </a:xfrm>
    </dsp:grpSpPr>
    <dsp:sp modelId="{7B3CBF39-D095-4D9E-9094-4EBEE2A07BFB}">
      <dsp:nvSpPr>
        <dsp:cNvPr id="6" name="Connecteur droit 5"/>
        <dsp:cNvSpPr/>
      </dsp:nvSpPr>
      <dsp:spPr bwMode="white">
        <a:xfrm>
          <a:off x="2032000" y="1286828"/>
          <a:ext cx="4080256" cy="0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32000" y="1286828"/>
        <a:ext cx="4080256" cy="0"/>
      </dsp:txXfrm>
    </dsp:sp>
    <dsp:sp modelId="{F1FD4A3E-1879-4317-B8A4-69BD40CD4BE2}">
      <dsp:nvSpPr>
        <dsp:cNvPr id="9" name="Connecteur droit 8"/>
        <dsp:cNvSpPr/>
      </dsp:nvSpPr>
      <dsp:spPr bwMode="white">
        <a:xfrm>
          <a:off x="2032000" y="2709228"/>
          <a:ext cx="3495040" cy="0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32000" y="2709228"/>
        <a:ext cx="3495040" cy="0"/>
      </dsp:txXfrm>
    </dsp:sp>
    <dsp:sp modelId="{5EF3D988-302A-453D-ACE7-B5BABB5F318F}">
      <dsp:nvSpPr>
        <dsp:cNvPr id="12" name="Connecteur droit 11"/>
        <dsp:cNvSpPr/>
      </dsp:nvSpPr>
      <dsp:spPr bwMode="white">
        <a:xfrm>
          <a:off x="2032000" y="4131628"/>
          <a:ext cx="4080256" cy="0"/>
        </a:xfrm>
        <a:prstGeom prst="line">
          <a:avLst/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32000" y="4131628"/>
        <a:ext cx="4080256" cy="0"/>
      </dsp:txXfrm>
    </dsp:sp>
    <dsp:sp modelId="{78013E1A-B1FF-4CC1-B492-ED048BC83FC5}">
      <dsp:nvSpPr>
        <dsp:cNvPr id="3" name="Ellipse 2"/>
        <dsp:cNvSpPr/>
      </dsp:nvSpPr>
      <dsp:spPr bwMode="white">
        <a:xfrm>
          <a:off x="0" y="677228"/>
          <a:ext cx="4064000" cy="4064000"/>
        </a:xfrm>
        <a:prstGeom prst="ellipse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0" y="677228"/>
        <a:ext cx="4064000" cy="4064000"/>
      </dsp:txXfrm>
    </dsp:sp>
    <dsp:sp modelId="{8DB0056C-C339-47CC-9CFF-86C3A41FBD08}">
      <dsp:nvSpPr>
        <dsp:cNvPr id="5" name="Ellipse 4"/>
        <dsp:cNvSpPr/>
      </dsp:nvSpPr>
      <dsp:spPr bwMode="white">
        <a:xfrm>
          <a:off x="5502656" y="677228"/>
          <a:ext cx="1219200" cy="1219200"/>
        </a:xfrm>
        <a:prstGeom prst="ellipse">
          <a:avLst/>
        </a:prstGeom>
        <a:blipFill>
          <a:blip r:embed="rId2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502656" y="677228"/>
        <a:ext cx="1219200" cy="1219200"/>
      </dsp:txXfrm>
    </dsp:sp>
    <dsp:sp modelId="{C53883D4-E69F-44FF-9B2A-A9B9EDEB6B2A}">
      <dsp:nvSpPr>
        <dsp:cNvPr id="7" name="Rectangle 6"/>
        <dsp:cNvSpPr/>
      </dsp:nvSpPr>
      <dsp:spPr bwMode="white">
        <a:xfrm>
          <a:off x="6721856" y="677228"/>
          <a:ext cx="1406144" cy="12192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0" rIns="685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rPr>
            <a:t>8</a:t>
          </a:r>
          <a:r>
            <a:rPr lang="fr-FR" altLang="zh-CN" sz="1800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rPr>
            <a:t>4%  des adultes</a:t>
          </a:r>
          <a:endParaRPr lang="fr-FR" altLang="zh-CN" sz="1800">
            <a:solidFill>
              <a:schemeClr val="accent1"/>
            </a:solidFill>
            <a:latin typeface="Georgia" panose="02040502050405020303" charset="0"/>
            <a:cs typeface="Georgia" panose="02040502050405020303" charset="0"/>
          </a:endParaRPr>
        </a:p>
      </dsp:txBody>
      <dsp:txXfrm>
        <a:off x="6721856" y="677228"/>
        <a:ext cx="1406144" cy="1219200"/>
      </dsp:txXfrm>
    </dsp:sp>
    <dsp:sp modelId="{04EDDF9E-8538-4F60-B105-999E577997E6}">
      <dsp:nvSpPr>
        <dsp:cNvPr id="8" name="Ellipse 7"/>
        <dsp:cNvSpPr/>
      </dsp:nvSpPr>
      <dsp:spPr bwMode="white">
        <a:xfrm>
          <a:off x="4917440" y="2099628"/>
          <a:ext cx="1219200" cy="1219200"/>
        </a:xfrm>
        <a:prstGeom prst="ellipse">
          <a:avLst/>
        </a:prstGeom>
        <a:blipFill>
          <a:blip r:embed="rId3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4917440" y="2099628"/>
        <a:ext cx="1219200" cy="1219200"/>
      </dsp:txXfrm>
    </dsp:sp>
    <dsp:sp modelId="{1B564737-61B5-45F6-91F4-BB60D161BB76}">
      <dsp:nvSpPr>
        <dsp:cNvPr id="10" name="Rectangle 9"/>
        <dsp:cNvSpPr/>
      </dsp:nvSpPr>
      <dsp:spPr bwMode="white">
        <a:xfrm>
          <a:off x="6136640" y="2099628"/>
          <a:ext cx="1991360" cy="12192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0" rIns="685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rPr>
            <a:t>09% des retaites</a:t>
          </a:r>
          <a:endParaRPr lang="fr-FR" altLang="zh-CN" sz="1800">
            <a:solidFill>
              <a:schemeClr val="accent1"/>
            </a:solidFill>
            <a:latin typeface="Georgia" panose="02040502050405020303" charset="0"/>
            <a:cs typeface="Georgia" panose="02040502050405020303" charset="0"/>
          </a:endParaRPr>
        </a:p>
      </dsp:txBody>
      <dsp:txXfrm>
        <a:off x="6136640" y="2099628"/>
        <a:ext cx="1991360" cy="1219200"/>
      </dsp:txXfrm>
    </dsp:sp>
    <dsp:sp modelId="{DD5C1974-B5DD-4006-A85C-43B385F5ACCA}">
      <dsp:nvSpPr>
        <dsp:cNvPr id="11" name="Ellipse 10"/>
        <dsp:cNvSpPr/>
      </dsp:nvSpPr>
      <dsp:spPr bwMode="white">
        <a:xfrm>
          <a:off x="5502656" y="3522028"/>
          <a:ext cx="1219200" cy="1219200"/>
        </a:xfrm>
        <a:prstGeom prst="ellipse">
          <a:avLst/>
        </a:prstGeom>
        <a:blipFill>
          <a:blip r:embed="rId4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5502656" y="3522028"/>
        <a:ext cx="1219200" cy="1219200"/>
      </dsp:txXfrm>
    </dsp:sp>
    <dsp:sp modelId="{1D6DF399-67BE-4720-BA1B-8135F798E6C4}">
      <dsp:nvSpPr>
        <dsp:cNvPr id="13" name="Rectangle 12"/>
        <dsp:cNvSpPr/>
      </dsp:nvSpPr>
      <dsp:spPr bwMode="white">
        <a:xfrm>
          <a:off x="6721856" y="3522028"/>
          <a:ext cx="1406144" cy="12192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vert="horz" wrap="square" lIns="68580" tIns="0" rIns="68580" bIns="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1800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rPr>
            <a:t>07% des adolescent</a:t>
          </a:r>
          <a:r>
            <a:rPr lang="fr-FR" altLang="zh-CN" sz="1800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rPr>
            <a:t>s</a:t>
          </a:r>
          <a:endParaRPr lang="fr-FR" altLang="zh-CN" sz="1800">
            <a:solidFill>
              <a:schemeClr val="accent1"/>
            </a:solidFill>
            <a:latin typeface="Georgia" panose="02040502050405020303" charset="0"/>
            <a:cs typeface="Georgia" panose="02040502050405020303" charset="0"/>
          </a:endParaRPr>
        </a:p>
      </dsp:txBody>
      <dsp:txXfrm>
        <a:off x="6721856" y="3522028"/>
        <a:ext cx="1406144" cy="1219200"/>
      </dsp:txXfrm>
    </dsp:sp>
    <dsp:sp modelId="{179ACD0B-581A-4878-AD71-3CCE975CAC9B}">
      <dsp:nvSpPr>
        <dsp:cNvPr id="4" name="Rectangle 3"/>
        <dsp:cNvSpPr/>
      </dsp:nvSpPr>
      <dsp:spPr bwMode="white">
        <a:xfrm>
          <a:off x="731520" y="2835212"/>
          <a:ext cx="2600960" cy="1341120"/>
        </a:xfrm>
        <a:prstGeom prst="rect">
          <a:avLst/>
        </a:prstGeom>
        <a:noFill/>
        <a:ln>
          <a:noFill/>
        </a:ln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b"/>
        <a:lstStyle>
          <a:lvl1pPr algn="ctr">
            <a:defRPr sz="6500"/>
          </a:lvl1pPr>
          <a:lvl2pPr marL="285750" indent="-285750" algn="ctr">
            <a:defRPr sz="5100"/>
          </a:lvl2pPr>
          <a:lvl3pPr marL="571500" indent="-285750" algn="ctr">
            <a:defRPr sz="5100"/>
          </a:lvl3pPr>
          <a:lvl4pPr marL="857250" indent="-285750" algn="ctr">
            <a:defRPr sz="5100"/>
          </a:lvl4pPr>
          <a:lvl5pPr marL="1143000" indent="-285750" algn="ctr">
            <a:defRPr sz="5100"/>
          </a:lvl5pPr>
          <a:lvl6pPr marL="1428750" indent="-285750" algn="ctr">
            <a:defRPr sz="5100"/>
          </a:lvl6pPr>
          <a:lvl7pPr marL="1714500" indent="-285750" algn="ctr">
            <a:defRPr sz="5100"/>
          </a:lvl7pPr>
          <a:lvl8pPr marL="2000250" indent="-285750" algn="ctr">
            <a:defRPr sz="5100"/>
          </a:lvl8pPr>
          <a:lvl9pPr marL="2286000" indent="-285750" algn="ctr">
            <a:defRPr sz="5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731520" y="2835212"/>
        <a:ext cx="2600960" cy="1341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er 1"/>
      <dsp:cNvGrpSpPr/>
    </dsp:nvGrpSpPr>
    <dsp:grpSpPr>
      <a:xfrm>
        <a:off x="0" y="0"/>
        <a:ext cx="7299325" cy="5418455"/>
        <a:chOff x="0" y="0"/>
        <a:chExt cx="7299325" cy="5418455"/>
      </a:xfrm>
    </dsp:grpSpPr>
    <dsp:sp modelId="{8A0A2265-FBC1-4B12-98E0-7D91387047CB}">
      <dsp:nvSpPr>
        <dsp:cNvPr id="3" name="Organigramme : Opération manuelle 2"/>
        <dsp:cNvSpPr/>
      </dsp:nvSpPr>
      <dsp:spPr bwMode="white">
        <a:xfrm rot="-5400000">
          <a:off x="-1550604" y="1550604"/>
          <a:ext cx="5418455" cy="2317246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127000" tIns="0" rIns="2540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Catég_0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min=0.62€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max=41€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moyenne=11€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médiane=10€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gini=0.17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min=49 ans femme et 30 ans homme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sp:txBody>
      <dsp:txXfrm rot="-5400000">
        <a:off x="-1550604" y="1550604"/>
        <a:ext cx="5418455" cy="2317246"/>
      </dsp:txXfrm>
    </dsp:sp>
    <dsp:sp modelId="{5CD5B18C-5B5C-41F1-969F-468111D317DF}">
      <dsp:nvSpPr>
        <dsp:cNvPr id="4" name="Organigramme : Opération manuelle 3"/>
        <dsp:cNvSpPr/>
      </dsp:nvSpPr>
      <dsp:spPr bwMode="white">
        <a:xfrm rot="-5400000">
          <a:off x="940435" y="1550604"/>
          <a:ext cx="5418455" cy="2317246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127000" tIns="0" rIns="2540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Catég_1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min=2€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max=81€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moyenne=21€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médiane=19€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gini=0.19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sp:txBody>
      <dsp:txXfrm rot="-5400000">
        <a:off x="940435" y="1550604"/>
        <a:ext cx="5418455" cy="2317246"/>
      </dsp:txXfrm>
    </dsp:sp>
    <dsp:sp modelId="{52D58EB8-4BA0-4252-B53D-2EF30D5347E3}">
      <dsp:nvSpPr>
        <dsp:cNvPr id="5" name="Organigramme : Opération manuelle 4"/>
        <dsp:cNvSpPr/>
      </dsp:nvSpPr>
      <dsp:spPr bwMode="white">
        <a:xfrm rot="-5400000">
          <a:off x="3431474" y="1550604"/>
          <a:ext cx="5418455" cy="2317246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127000" tIns="0" rIns="2540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Catég_2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min=31€</a:t>
          </a:r>
          <a:endParaRPr lang="zh-CN" altLang="en-US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max=300€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moyenne=75€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médiane=63€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gini=0.39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  <a:p>
          <a:pPr marL="228600" lvl="1" indent="-228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altLang="zh-CN" sz="20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rPr>
            <a:t>max=24 ans femme et 26 ans homme</a:t>
          </a:r>
          <a:endParaRPr lang="fr-FR" altLang="zh-CN" sz="2000">
            <a:solidFill>
              <a:schemeClr val="bg2"/>
            </a:solidFill>
            <a:latin typeface="Georgia" panose="02040502050405020303" charset="0"/>
            <a:cs typeface="Georgia" panose="02040502050405020303" charset="0"/>
          </a:endParaRPr>
        </a:p>
      </dsp:txBody>
      <dsp:txXfrm rot="-5400000">
        <a:off x="3431474" y="1550604"/>
        <a:ext cx="5418455" cy="231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parTxRTLAlign" val="r"/>
            <dgm:param type="shpTxRTLAlignCh" val="r"/>
            <dgm:param type="txAnchorVertCh" val="b"/>
            <dgm:param type="txAnchorVert" val="b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parTxRTLAlign" val="r"/>
                  <dgm:param type="shpTxLTRAlignCh" val="l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86937" y="1426644"/>
            <a:ext cx="1182268" cy="11961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536201" y="1132232"/>
            <a:ext cx="2073980" cy="210947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6224800" y="1132232"/>
            <a:ext cx="2073980" cy="210947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867730" y="1132232"/>
            <a:ext cx="2073980" cy="210947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4687605" y="1171000"/>
            <a:ext cx="3420643" cy="23437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066938" y="1171000"/>
            <a:ext cx="3420643" cy="234372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2857637" y="1447923"/>
            <a:ext cx="1662639" cy="18704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4650123" y="1447923"/>
            <a:ext cx="1662639" cy="18704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6437183" y="1447923"/>
            <a:ext cx="1662639" cy="18704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066937" y="1447923"/>
            <a:ext cx="1662639" cy="18704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with 4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05104" y="1721114"/>
            <a:ext cx="1418127" cy="1412210"/>
          </a:xfrm>
          <a:custGeom>
            <a:avLst/>
            <a:gdLst>
              <a:gd name="connsiteX0" fmla="*/ 0 w 4025773"/>
              <a:gd name="connsiteY0" fmla="*/ 1649008 h 3298016"/>
              <a:gd name="connsiteX1" fmla="*/ 2012887 w 4025773"/>
              <a:gd name="connsiteY1" fmla="*/ 0 h 3298016"/>
              <a:gd name="connsiteX2" fmla="*/ 4025773 w 4025773"/>
              <a:gd name="connsiteY2" fmla="*/ 1649008 h 3298016"/>
              <a:gd name="connsiteX3" fmla="*/ 2012887 w 4025773"/>
              <a:gd name="connsiteY3" fmla="*/ 3298016 h 3298016"/>
              <a:gd name="connsiteX4" fmla="*/ 0 w 4025773"/>
              <a:gd name="connsiteY4" fmla="*/ 1649008 h 3298016"/>
              <a:gd name="connsiteX0-1" fmla="*/ 0 w 4025773"/>
              <a:gd name="connsiteY0-2" fmla="*/ 1894086 h 3543094"/>
              <a:gd name="connsiteX1-3" fmla="*/ 2146570 w 4025773"/>
              <a:gd name="connsiteY1-4" fmla="*/ 0 h 3543094"/>
              <a:gd name="connsiteX2-5" fmla="*/ 4025773 w 4025773"/>
              <a:gd name="connsiteY2-6" fmla="*/ 1894086 h 3543094"/>
              <a:gd name="connsiteX3-7" fmla="*/ 2012887 w 4025773"/>
              <a:gd name="connsiteY3-8" fmla="*/ 3543094 h 3543094"/>
              <a:gd name="connsiteX4-9" fmla="*/ 0 w 4025773"/>
              <a:gd name="connsiteY4-10" fmla="*/ 1894086 h 3543094"/>
              <a:gd name="connsiteX0-11" fmla="*/ 0 w 3780688"/>
              <a:gd name="connsiteY0-12" fmla="*/ 1894086 h 3543094"/>
              <a:gd name="connsiteX1-13" fmla="*/ 1901485 w 3780688"/>
              <a:gd name="connsiteY1-14" fmla="*/ 0 h 3543094"/>
              <a:gd name="connsiteX2-15" fmla="*/ 3780688 w 3780688"/>
              <a:gd name="connsiteY2-16" fmla="*/ 1894086 h 3543094"/>
              <a:gd name="connsiteX3-17" fmla="*/ 1767802 w 3780688"/>
              <a:gd name="connsiteY3-18" fmla="*/ 3543094 h 3543094"/>
              <a:gd name="connsiteX4-19" fmla="*/ 0 w 3780688"/>
              <a:gd name="connsiteY4-20" fmla="*/ 1894086 h 3543094"/>
              <a:gd name="connsiteX0-21" fmla="*/ 0 w 3780688"/>
              <a:gd name="connsiteY0-22" fmla="*/ 1894086 h 3765892"/>
              <a:gd name="connsiteX1-23" fmla="*/ 1901485 w 3780688"/>
              <a:gd name="connsiteY1-24" fmla="*/ 0 h 3765892"/>
              <a:gd name="connsiteX2-25" fmla="*/ 3780688 w 3780688"/>
              <a:gd name="connsiteY2-26" fmla="*/ 1894086 h 3765892"/>
              <a:gd name="connsiteX3-27" fmla="*/ 1879204 w 3780688"/>
              <a:gd name="connsiteY3-28" fmla="*/ 3765892 h 3765892"/>
              <a:gd name="connsiteX4-29" fmla="*/ 0 w 3780688"/>
              <a:gd name="connsiteY4-30" fmla="*/ 1894086 h 37658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80688" h="3765892">
                <a:moveTo>
                  <a:pt x="0" y="1894086"/>
                </a:moveTo>
                <a:lnTo>
                  <a:pt x="1901485" y="0"/>
                </a:lnTo>
                <a:lnTo>
                  <a:pt x="3780688" y="1894086"/>
                </a:lnTo>
                <a:lnTo>
                  <a:pt x="1879204" y="3765892"/>
                </a:lnTo>
                <a:lnTo>
                  <a:pt x="0" y="1894086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86977" y="1721114"/>
            <a:ext cx="1418127" cy="1412210"/>
          </a:xfrm>
          <a:custGeom>
            <a:avLst/>
            <a:gdLst>
              <a:gd name="connsiteX0" fmla="*/ 0 w 4025773"/>
              <a:gd name="connsiteY0" fmla="*/ 1649008 h 3298016"/>
              <a:gd name="connsiteX1" fmla="*/ 2012887 w 4025773"/>
              <a:gd name="connsiteY1" fmla="*/ 0 h 3298016"/>
              <a:gd name="connsiteX2" fmla="*/ 4025773 w 4025773"/>
              <a:gd name="connsiteY2" fmla="*/ 1649008 h 3298016"/>
              <a:gd name="connsiteX3" fmla="*/ 2012887 w 4025773"/>
              <a:gd name="connsiteY3" fmla="*/ 3298016 h 3298016"/>
              <a:gd name="connsiteX4" fmla="*/ 0 w 4025773"/>
              <a:gd name="connsiteY4" fmla="*/ 1649008 h 3298016"/>
              <a:gd name="connsiteX0-1" fmla="*/ 0 w 4025773"/>
              <a:gd name="connsiteY0-2" fmla="*/ 1894086 h 3543094"/>
              <a:gd name="connsiteX1-3" fmla="*/ 2146570 w 4025773"/>
              <a:gd name="connsiteY1-4" fmla="*/ 0 h 3543094"/>
              <a:gd name="connsiteX2-5" fmla="*/ 4025773 w 4025773"/>
              <a:gd name="connsiteY2-6" fmla="*/ 1894086 h 3543094"/>
              <a:gd name="connsiteX3-7" fmla="*/ 2012887 w 4025773"/>
              <a:gd name="connsiteY3-8" fmla="*/ 3543094 h 3543094"/>
              <a:gd name="connsiteX4-9" fmla="*/ 0 w 4025773"/>
              <a:gd name="connsiteY4-10" fmla="*/ 1894086 h 3543094"/>
              <a:gd name="connsiteX0-11" fmla="*/ 0 w 3780688"/>
              <a:gd name="connsiteY0-12" fmla="*/ 1894086 h 3543094"/>
              <a:gd name="connsiteX1-13" fmla="*/ 1901485 w 3780688"/>
              <a:gd name="connsiteY1-14" fmla="*/ 0 h 3543094"/>
              <a:gd name="connsiteX2-15" fmla="*/ 3780688 w 3780688"/>
              <a:gd name="connsiteY2-16" fmla="*/ 1894086 h 3543094"/>
              <a:gd name="connsiteX3-17" fmla="*/ 1767802 w 3780688"/>
              <a:gd name="connsiteY3-18" fmla="*/ 3543094 h 3543094"/>
              <a:gd name="connsiteX4-19" fmla="*/ 0 w 3780688"/>
              <a:gd name="connsiteY4-20" fmla="*/ 1894086 h 3543094"/>
              <a:gd name="connsiteX0-21" fmla="*/ 0 w 3780688"/>
              <a:gd name="connsiteY0-22" fmla="*/ 1894086 h 3765892"/>
              <a:gd name="connsiteX1-23" fmla="*/ 1901485 w 3780688"/>
              <a:gd name="connsiteY1-24" fmla="*/ 0 h 3765892"/>
              <a:gd name="connsiteX2-25" fmla="*/ 3780688 w 3780688"/>
              <a:gd name="connsiteY2-26" fmla="*/ 1894086 h 3765892"/>
              <a:gd name="connsiteX3-27" fmla="*/ 1879204 w 3780688"/>
              <a:gd name="connsiteY3-28" fmla="*/ 3765892 h 3765892"/>
              <a:gd name="connsiteX4-29" fmla="*/ 0 w 3780688"/>
              <a:gd name="connsiteY4-30" fmla="*/ 1894086 h 37658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80688" h="3765892">
                <a:moveTo>
                  <a:pt x="0" y="1894086"/>
                </a:moveTo>
                <a:lnTo>
                  <a:pt x="1901485" y="0"/>
                </a:lnTo>
                <a:lnTo>
                  <a:pt x="3780688" y="1894086"/>
                </a:lnTo>
                <a:lnTo>
                  <a:pt x="1879204" y="3765892"/>
                </a:lnTo>
                <a:lnTo>
                  <a:pt x="0" y="1894086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450915" y="1721114"/>
            <a:ext cx="1418127" cy="1412210"/>
          </a:xfrm>
          <a:custGeom>
            <a:avLst/>
            <a:gdLst>
              <a:gd name="connsiteX0" fmla="*/ 0 w 4025773"/>
              <a:gd name="connsiteY0" fmla="*/ 1649008 h 3298016"/>
              <a:gd name="connsiteX1" fmla="*/ 2012887 w 4025773"/>
              <a:gd name="connsiteY1" fmla="*/ 0 h 3298016"/>
              <a:gd name="connsiteX2" fmla="*/ 4025773 w 4025773"/>
              <a:gd name="connsiteY2" fmla="*/ 1649008 h 3298016"/>
              <a:gd name="connsiteX3" fmla="*/ 2012887 w 4025773"/>
              <a:gd name="connsiteY3" fmla="*/ 3298016 h 3298016"/>
              <a:gd name="connsiteX4" fmla="*/ 0 w 4025773"/>
              <a:gd name="connsiteY4" fmla="*/ 1649008 h 3298016"/>
              <a:gd name="connsiteX0-1" fmla="*/ 0 w 4025773"/>
              <a:gd name="connsiteY0-2" fmla="*/ 1894086 h 3543094"/>
              <a:gd name="connsiteX1-3" fmla="*/ 2146570 w 4025773"/>
              <a:gd name="connsiteY1-4" fmla="*/ 0 h 3543094"/>
              <a:gd name="connsiteX2-5" fmla="*/ 4025773 w 4025773"/>
              <a:gd name="connsiteY2-6" fmla="*/ 1894086 h 3543094"/>
              <a:gd name="connsiteX3-7" fmla="*/ 2012887 w 4025773"/>
              <a:gd name="connsiteY3-8" fmla="*/ 3543094 h 3543094"/>
              <a:gd name="connsiteX4-9" fmla="*/ 0 w 4025773"/>
              <a:gd name="connsiteY4-10" fmla="*/ 1894086 h 3543094"/>
              <a:gd name="connsiteX0-11" fmla="*/ 0 w 3780688"/>
              <a:gd name="connsiteY0-12" fmla="*/ 1894086 h 3543094"/>
              <a:gd name="connsiteX1-13" fmla="*/ 1901485 w 3780688"/>
              <a:gd name="connsiteY1-14" fmla="*/ 0 h 3543094"/>
              <a:gd name="connsiteX2-15" fmla="*/ 3780688 w 3780688"/>
              <a:gd name="connsiteY2-16" fmla="*/ 1894086 h 3543094"/>
              <a:gd name="connsiteX3-17" fmla="*/ 1767802 w 3780688"/>
              <a:gd name="connsiteY3-18" fmla="*/ 3543094 h 3543094"/>
              <a:gd name="connsiteX4-19" fmla="*/ 0 w 3780688"/>
              <a:gd name="connsiteY4-20" fmla="*/ 1894086 h 3543094"/>
              <a:gd name="connsiteX0-21" fmla="*/ 0 w 3780688"/>
              <a:gd name="connsiteY0-22" fmla="*/ 1894086 h 3765892"/>
              <a:gd name="connsiteX1-23" fmla="*/ 1901485 w 3780688"/>
              <a:gd name="connsiteY1-24" fmla="*/ 0 h 3765892"/>
              <a:gd name="connsiteX2-25" fmla="*/ 3780688 w 3780688"/>
              <a:gd name="connsiteY2-26" fmla="*/ 1894086 h 3765892"/>
              <a:gd name="connsiteX3-27" fmla="*/ 1879204 w 3780688"/>
              <a:gd name="connsiteY3-28" fmla="*/ 3765892 h 3765892"/>
              <a:gd name="connsiteX4-29" fmla="*/ 0 w 3780688"/>
              <a:gd name="connsiteY4-30" fmla="*/ 1894086 h 37658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80688" h="3765892">
                <a:moveTo>
                  <a:pt x="0" y="1894086"/>
                </a:moveTo>
                <a:lnTo>
                  <a:pt x="1901485" y="0"/>
                </a:lnTo>
                <a:lnTo>
                  <a:pt x="3780688" y="1894086"/>
                </a:lnTo>
                <a:lnTo>
                  <a:pt x="1879204" y="3765892"/>
                </a:lnTo>
                <a:lnTo>
                  <a:pt x="0" y="1894086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32788" y="1721114"/>
            <a:ext cx="1418127" cy="1412210"/>
          </a:xfrm>
          <a:custGeom>
            <a:avLst/>
            <a:gdLst>
              <a:gd name="connsiteX0" fmla="*/ 0 w 4025773"/>
              <a:gd name="connsiteY0" fmla="*/ 1649008 h 3298016"/>
              <a:gd name="connsiteX1" fmla="*/ 2012887 w 4025773"/>
              <a:gd name="connsiteY1" fmla="*/ 0 h 3298016"/>
              <a:gd name="connsiteX2" fmla="*/ 4025773 w 4025773"/>
              <a:gd name="connsiteY2" fmla="*/ 1649008 h 3298016"/>
              <a:gd name="connsiteX3" fmla="*/ 2012887 w 4025773"/>
              <a:gd name="connsiteY3" fmla="*/ 3298016 h 3298016"/>
              <a:gd name="connsiteX4" fmla="*/ 0 w 4025773"/>
              <a:gd name="connsiteY4" fmla="*/ 1649008 h 3298016"/>
              <a:gd name="connsiteX0-1" fmla="*/ 0 w 4025773"/>
              <a:gd name="connsiteY0-2" fmla="*/ 1894086 h 3543094"/>
              <a:gd name="connsiteX1-3" fmla="*/ 2146570 w 4025773"/>
              <a:gd name="connsiteY1-4" fmla="*/ 0 h 3543094"/>
              <a:gd name="connsiteX2-5" fmla="*/ 4025773 w 4025773"/>
              <a:gd name="connsiteY2-6" fmla="*/ 1894086 h 3543094"/>
              <a:gd name="connsiteX3-7" fmla="*/ 2012887 w 4025773"/>
              <a:gd name="connsiteY3-8" fmla="*/ 3543094 h 3543094"/>
              <a:gd name="connsiteX4-9" fmla="*/ 0 w 4025773"/>
              <a:gd name="connsiteY4-10" fmla="*/ 1894086 h 3543094"/>
              <a:gd name="connsiteX0-11" fmla="*/ 0 w 3780688"/>
              <a:gd name="connsiteY0-12" fmla="*/ 1894086 h 3543094"/>
              <a:gd name="connsiteX1-13" fmla="*/ 1901485 w 3780688"/>
              <a:gd name="connsiteY1-14" fmla="*/ 0 h 3543094"/>
              <a:gd name="connsiteX2-15" fmla="*/ 3780688 w 3780688"/>
              <a:gd name="connsiteY2-16" fmla="*/ 1894086 h 3543094"/>
              <a:gd name="connsiteX3-17" fmla="*/ 1767802 w 3780688"/>
              <a:gd name="connsiteY3-18" fmla="*/ 3543094 h 3543094"/>
              <a:gd name="connsiteX4-19" fmla="*/ 0 w 3780688"/>
              <a:gd name="connsiteY4-20" fmla="*/ 1894086 h 3543094"/>
              <a:gd name="connsiteX0-21" fmla="*/ 0 w 3780688"/>
              <a:gd name="connsiteY0-22" fmla="*/ 1894086 h 3765892"/>
              <a:gd name="connsiteX1-23" fmla="*/ 1901485 w 3780688"/>
              <a:gd name="connsiteY1-24" fmla="*/ 0 h 3765892"/>
              <a:gd name="connsiteX2-25" fmla="*/ 3780688 w 3780688"/>
              <a:gd name="connsiteY2-26" fmla="*/ 1894086 h 3765892"/>
              <a:gd name="connsiteX3-27" fmla="*/ 1879204 w 3780688"/>
              <a:gd name="connsiteY3-28" fmla="*/ 3765892 h 3765892"/>
              <a:gd name="connsiteX4-29" fmla="*/ 0 w 3780688"/>
              <a:gd name="connsiteY4-30" fmla="*/ 1894086 h 37658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80688" h="3765892">
                <a:moveTo>
                  <a:pt x="0" y="1894086"/>
                </a:moveTo>
                <a:lnTo>
                  <a:pt x="1901485" y="0"/>
                </a:lnTo>
                <a:lnTo>
                  <a:pt x="3780688" y="1894086"/>
                </a:lnTo>
                <a:lnTo>
                  <a:pt x="1879204" y="3765892"/>
                </a:lnTo>
                <a:lnTo>
                  <a:pt x="0" y="1894086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228512" y="1275356"/>
            <a:ext cx="2714032" cy="16325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918951" y="1475200"/>
            <a:ext cx="1277478" cy="14425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935373" y="1475200"/>
            <a:ext cx="1277478" cy="14425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2439406" y="1475200"/>
            <a:ext cx="1277478" cy="14425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51795" y="1475200"/>
            <a:ext cx="1277478" cy="14425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5422984" y="1475200"/>
            <a:ext cx="1277478" cy="144251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555252" y="1618422"/>
            <a:ext cx="1414496" cy="2508911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783491" y="1618422"/>
            <a:ext cx="1414496" cy="2508911"/>
          </a:xfrm>
          <a:prstGeom prst="rect">
            <a:avLst/>
          </a:prstGeom>
          <a:noFill/>
        </p:spPr>
        <p:txBody>
          <a:bodyPr vert="horz" anchor="t"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3372" y="1629210"/>
            <a:ext cx="1425196" cy="2523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619671" y="1449128"/>
            <a:ext cx="1600200" cy="16002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240960" y="1420088"/>
            <a:ext cx="1610565" cy="2684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561125" y="1420088"/>
            <a:ext cx="1610565" cy="2684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920795" y="1420088"/>
            <a:ext cx="1610565" cy="2684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77456" y="1239681"/>
            <a:ext cx="2205668" cy="28104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Roboto Regular"/>
          <a:ea typeface="+mj-ea"/>
          <a:cs typeface="Roboto Regular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Roboto Regular"/>
          <a:ea typeface="+mn-ea"/>
          <a:cs typeface="Roboto Regular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dirty="0" smtClean="0">
          <a:solidFill>
            <a:schemeClr val="tx1"/>
          </a:solidFill>
          <a:effectLst/>
          <a:latin typeface="Roboto Regular"/>
          <a:ea typeface="+mn-ea"/>
          <a:cs typeface="Roboto Regular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 smtClean="0">
          <a:solidFill>
            <a:schemeClr val="tx1"/>
          </a:solidFill>
          <a:effectLst/>
          <a:latin typeface="Roboto Regular"/>
          <a:ea typeface="+mn-ea"/>
          <a:cs typeface="Roboto Regular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effectLst/>
          <a:latin typeface="Roboto Regular"/>
          <a:ea typeface="+mn-ea"/>
          <a:cs typeface="Roboto Regular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effectLst/>
          <a:latin typeface="Roboto Regular"/>
          <a:ea typeface="+mn-ea"/>
          <a:cs typeface="Roboto Regular"/>
        </a:defRPr>
      </a:lvl5pPr>
      <a:lvl6pPr marL="18853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70185" y="270000"/>
            <a:ext cx="8604900" cy="460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901080" y="1038860"/>
            <a:ext cx="2735868" cy="2766060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26" name="文本框 5"/>
          <p:cNvSpPr txBox="1">
            <a:spLocks noChangeArrowheads="1"/>
          </p:cNvSpPr>
          <p:nvPr/>
        </p:nvSpPr>
        <p:spPr bwMode="auto">
          <a:xfrm>
            <a:off x="901225" y="1741627"/>
            <a:ext cx="270129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Analyse des ventes</a:t>
            </a:r>
            <a:endParaRPr kumimoji="0" lang="fr-F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de la librairie</a:t>
            </a:r>
            <a:endParaRPr kumimoji="0" lang="fr-F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237535" y="2719198"/>
            <a:ext cx="206168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2022</a:t>
            </a:r>
            <a:endParaRPr kumimoji="0" lang="fr-F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061439" y="3180080"/>
            <a:ext cx="3808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267687" y="899122"/>
            <a:ext cx="25679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Nettoyage des données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
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376295" y="1284856"/>
            <a:ext cx="214313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267687" y="1792954"/>
            <a:ext cx="2341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Analyse des données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
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5376295" y="2178688"/>
            <a:ext cx="214313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267687" y="2686786"/>
            <a:ext cx="19037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Analyse bivariée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
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5376295" y="3072520"/>
            <a:ext cx="214313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6"/>
          <p:cNvSpPr/>
          <p:nvPr/>
        </p:nvSpPr>
        <p:spPr bwMode="auto">
          <a:xfrm>
            <a:off x="4660210" y="920011"/>
            <a:ext cx="593796" cy="60034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1" compatLnSpc="1"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+mn-lt"/>
              </a:rPr>
              <a:t>01</a:t>
            </a:r>
            <a:endParaRPr lang="zh-CN" altLang="en-US" sz="1800" b="1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32" name="Freeform 6"/>
          <p:cNvSpPr/>
          <p:nvPr/>
        </p:nvSpPr>
        <p:spPr bwMode="auto">
          <a:xfrm>
            <a:off x="4660210" y="1816098"/>
            <a:ext cx="593796" cy="60034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1" compatLnSpc="1"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+mn-lt"/>
              </a:rPr>
              <a:t>02</a:t>
            </a:r>
            <a:endParaRPr lang="zh-CN" altLang="en-US" sz="1800" b="1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  <p:sp>
        <p:nvSpPr>
          <p:cNvPr id="33" name="Freeform 6"/>
          <p:cNvSpPr/>
          <p:nvPr/>
        </p:nvSpPr>
        <p:spPr bwMode="auto">
          <a:xfrm>
            <a:off x="4660210" y="2712185"/>
            <a:ext cx="593796" cy="600348"/>
          </a:xfrm>
          <a:custGeom>
            <a:avLst/>
            <a:gdLst>
              <a:gd name="T0" fmla="*/ 1203 w 1622"/>
              <a:gd name="T1" fmla="*/ 57 h 1622"/>
              <a:gd name="T2" fmla="*/ 1067 w 1622"/>
              <a:gd name="T3" fmla="*/ 0 h 1622"/>
              <a:gd name="T4" fmla="*/ 555 w 1622"/>
              <a:gd name="T5" fmla="*/ 0 h 1622"/>
              <a:gd name="T6" fmla="*/ 419 w 1622"/>
              <a:gd name="T7" fmla="*/ 57 h 1622"/>
              <a:gd name="T8" fmla="*/ 57 w 1622"/>
              <a:gd name="T9" fmla="*/ 419 h 1622"/>
              <a:gd name="T10" fmla="*/ 0 w 1622"/>
              <a:gd name="T11" fmla="*/ 555 h 1622"/>
              <a:gd name="T12" fmla="*/ 0 w 1622"/>
              <a:gd name="T13" fmla="*/ 1067 h 1622"/>
              <a:gd name="T14" fmla="*/ 57 w 1622"/>
              <a:gd name="T15" fmla="*/ 1204 h 1622"/>
              <a:gd name="T16" fmla="*/ 419 w 1622"/>
              <a:gd name="T17" fmla="*/ 1565 h 1622"/>
              <a:gd name="T18" fmla="*/ 555 w 1622"/>
              <a:gd name="T19" fmla="*/ 1622 h 1622"/>
              <a:gd name="T20" fmla="*/ 1067 w 1622"/>
              <a:gd name="T21" fmla="*/ 1622 h 1622"/>
              <a:gd name="T22" fmla="*/ 1203 w 1622"/>
              <a:gd name="T23" fmla="*/ 1565 h 1622"/>
              <a:gd name="T24" fmla="*/ 1565 w 1622"/>
              <a:gd name="T25" fmla="*/ 1204 h 1622"/>
              <a:gd name="T26" fmla="*/ 1622 w 1622"/>
              <a:gd name="T27" fmla="*/ 1067 h 1622"/>
              <a:gd name="T28" fmla="*/ 1622 w 1622"/>
              <a:gd name="T29" fmla="*/ 555 h 1622"/>
              <a:gd name="T30" fmla="*/ 1565 w 1622"/>
              <a:gd name="T31" fmla="*/ 419 h 1622"/>
              <a:gd name="T32" fmla="*/ 1203 w 1622"/>
              <a:gd name="T33" fmla="*/ 57 h 1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2" h="1622">
                <a:moveTo>
                  <a:pt x="1203" y="57"/>
                </a:moveTo>
                <a:cubicBezTo>
                  <a:pt x="1172" y="26"/>
                  <a:pt x="1111" y="0"/>
                  <a:pt x="1067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11" y="0"/>
                  <a:pt x="450" y="26"/>
                  <a:pt x="419" y="57"/>
                </a:cubicBezTo>
                <a:cubicBezTo>
                  <a:pt x="57" y="419"/>
                  <a:pt x="57" y="419"/>
                  <a:pt x="57" y="419"/>
                </a:cubicBezTo>
                <a:cubicBezTo>
                  <a:pt x="26" y="450"/>
                  <a:pt x="0" y="511"/>
                  <a:pt x="0" y="555"/>
                </a:cubicBezTo>
                <a:cubicBezTo>
                  <a:pt x="0" y="1067"/>
                  <a:pt x="0" y="1067"/>
                  <a:pt x="0" y="1067"/>
                </a:cubicBezTo>
                <a:cubicBezTo>
                  <a:pt x="0" y="1111"/>
                  <a:pt x="26" y="1173"/>
                  <a:pt x="57" y="1204"/>
                </a:cubicBezTo>
                <a:cubicBezTo>
                  <a:pt x="419" y="1565"/>
                  <a:pt x="419" y="1565"/>
                  <a:pt x="419" y="1565"/>
                </a:cubicBezTo>
                <a:cubicBezTo>
                  <a:pt x="450" y="1597"/>
                  <a:pt x="511" y="1622"/>
                  <a:pt x="555" y="1622"/>
                </a:cubicBezTo>
                <a:cubicBezTo>
                  <a:pt x="1067" y="1622"/>
                  <a:pt x="1067" y="1622"/>
                  <a:pt x="1067" y="1622"/>
                </a:cubicBezTo>
                <a:cubicBezTo>
                  <a:pt x="1111" y="1622"/>
                  <a:pt x="1172" y="1597"/>
                  <a:pt x="1203" y="1565"/>
                </a:cubicBezTo>
                <a:cubicBezTo>
                  <a:pt x="1565" y="1204"/>
                  <a:pt x="1565" y="1204"/>
                  <a:pt x="1565" y="1204"/>
                </a:cubicBezTo>
                <a:cubicBezTo>
                  <a:pt x="1596" y="1173"/>
                  <a:pt x="1622" y="1111"/>
                  <a:pt x="1622" y="1067"/>
                </a:cubicBezTo>
                <a:cubicBezTo>
                  <a:pt x="1622" y="555"/>
                  <a:pt x="1622" y="555"/>
                  <a:pt x="1622" y="555"/>
                </a:cubicBezTo>
                <a:cubicBezTo>
                  <a:pt x="1622" y="511"/>
                  <a:pt x="1596" y="450"/>
                  <a:pt x="1565" y="419"/>
                </a:cubicBezTo>
                <a:lnTo>
                  <a:pt x="1203" y="57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1" compatLnSpc="1"/>
          <a:lstStyle/>
          <a:p>
            <a:r>
              <a:rPr lang="en-US" altLang="zh-CN" sz="1800" b="1" dirty="0">
                <a:solidFill>
                  <a:schemeClr val="accent1"/>
                </a:solidFill>
                <a:latin typeface="Calibri" panose="020F0502020204030204" pitchFamily="34" charset="0"/>
                <a:cs typeface="+mn-ea"/>
                <a:sym typeface="+mn-lt"/>
              </a:rPr>
              <a:t>03</a:t>
            </a:r>
            <a:endParaRPr lang="zh-CN" altLang="en-US" sz="1800" b="1" dirty="0">
              <a:solidFill>
                <a:schemeClr val="accent1"/>
              </a:solidFill>
              <a:latin typeface="Calibri" panose="020F050202020403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3A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826135" y="1079500"/>
            <a:ext cx="6405880" cy="333502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038350" y="319405"/>
            <a:ext cx="3933825" cy="638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Filtrage de produit cible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4A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96925" y="1252220"/>
            <a:ext cx="6310630" cy="325755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28875" y="548005"/>
            <a:ext cx="3276600" cy="6286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/>
              <a:t> </a:t>
            </a:r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catégorie de produit majoritairement presente</a:t>
            </a:r>
            <a:r>
              <a:rPr lang="fr-FR" altLang="en-US"/>
              <a:t> </a:t>
            </a:r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01675" y="1123950"/>
            <a:ext cx="7034530" cy="342900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28875" y="433705"/>
            <a:ext cx="3724275" cy="638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Création de dataframe de catégorie 0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6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33400" y="1086485"/>
            <a:ext cx="6961505" cy="361696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000250" y="248285"/>
            <a:ext cx="3876675" cy="7048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Imputation &amp; Moyenne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7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807085" y="1127760"/>
            <a:ext cx="6443345" cy="321056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009775" y="300355"/>
            <a:ext cx="4114800" cy="6096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Vérification valeurs manquantes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9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59460" y="1185545"/>
            <a:ext cx="6624320" cy="336296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381250" y="414655"/>
            <a:ext cx="3562350" cy="5810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de Type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10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59460" y="1299845"/>
            <a:ext cx="6596380" cy="332486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019300" y="376555"/>
            <a:ext cx="4105275" cy="6667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Changement de Type date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1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44525" y="1109980"/>
            <a:ext cx="6672580" cy="362775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133600" y="400050"/>
            <a:ext cx="3790950" cy="5524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Vérification type date</a:t>
            </a:r>
            <a:r>
              <a:rPr lang="fr-FR" altLang="en-US"/>
              <a:t> </a:t>
            </a:r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8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920750" y="1098550"/>
            <a:ext cx="6330315" cy="354520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33320" y="457200"/>
            <a:ext cx="3305175" cy="4667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</a:t>
            </a:r>
            <a:r>
              <a:rPr lang="fr-FR" altLang="en-US"/>
              <a:t> </a:t>
            </a:r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A1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25475" y="1070610"/>
            <a:ext cx="7509510" cy="356235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533650" y="323850"/>
            <a:ext cx="3895725" cy="6477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de défaut sur la courbe des chiffres d'affaires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5065" y="694322"/>
            <a:ext cx="3713870" cy="3754856"/>
            <a:chOff x="2349305" y="324526"/>
            <a:chExt cx="4445390" cy="4494448"/>
          </a:xfrm>
        </p:grpSpPr>
        <p:sp>
          <p:nvSpPr>
            <p:cNvPr id="13" name="Freeform 6"/>
            <p:cNvSpPr/>
            <p:nvPr/>
          </p:nvSpPr>
          <p:spPr bwMode="auto">
            <a:xfrm>
              <a:off x="2349305" y="324526"/>
              <a:ext cx="4445390" cy="449444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2543145" y="520505"/>
              <a:ext cx="4057710" cy="4102490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330055" y="2886661"/>
            <a:ext cx="2483890" cy="991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fr-F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Valeurs aberrantes</a:t>
            </a:r>
            <a:endParaRPr kumimoji="0" lang="fr-F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marL="171450" marR="0" lvl="0" indent="-17145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fr-F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Valeurs manquantes</a:t>
            </a:r>
            <a:endParaRPr kumimoji="0" lang="fr-FR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marL="171450" marR="0" lvl="0" indent="-17145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fr-F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Valeurs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 </a:t>
            </a:r>
            <a:r>
              <a:rPr kumimoji="0" lang="fr-FR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mauvaise forma</a:t>
            </a:r>
            <a:r>
              <a:rPr kumimoji="0" lang="fr-F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t</a:t>
            </a:r>
            <a:endParaRPr kumimoji="0" lang="fr-F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marL="171450" marR="0" lvl="0" indent="-17145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fr-F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882900" y="2262318"/>
            <a:ext cx="337820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Nettoyage de données</a:t>
            </a:r>
            <a:endParaRPr kumimoji="0" lang="zh-CN" altLang="en-US" sz="27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9894" y="2877636"/>
            <a:ext cx="26421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94481" y="1358655"/>
            <a:ext cx="95504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0</a:t>
            </a:r>
            <a:r>
              <a:rPr kumimoji="0" lang="fr-F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1</a:t>
            </a:r>
            <a:endParaRPr kumimoji="0" lang="fr-F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1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875030" y="1102995"/>
            <a:ext cx="7498715" cy="347916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19350" y="390525"/>
            <a:ext cx="3838575" cy="5810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de défaut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rrondir un rectangle avec un coin diagonal 1"/>
          <p:cNvSpPr/>
          <p:nvPr/>
        </p:nvSpPr>
        <p:spPr>
          <a:xfrm>
            <a:off x="2419350" y="379095"/>
            <a:ext cx="3838575" cy="5810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de doublons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5" name="Espace réservé pour une image 4" descr="doublon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14680" y="1174750"/>
            <a:ext cx="7840980" cy="362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1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39775" y="974725"/>
            <a:ext cx="7539355" cy="363982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257425" y="276225"/>
            <a:ext cx="4000500" cy="5715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Isolation des dates</a:t>
            </a:r>
            <a:r>
              <a:rPr lang="fr-FR" altLang="en-US"/>
              <a:t> </a:t>
            </a:r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A15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78510" y="1080770"/>
            <a:ext cx="7433945" cy="353441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332990" y="314325"/>
            <a:ext cx="4249420" cy="5905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Suppression du mois d'octobre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Espace réservé pour une image 6" descr="octobre_effc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60095" y="1109345"/>
            <a:ext cx="7242810" cy="3695700"/>
          </a:xfrm>
          <a:prstGeom prst="rect">
            <a:avLst/>
          </a:prstGeom>
        </p:spPr>
      </p:pic>
      <p:sp>
        <p:nvSpPr>
          <p:cNvPr id="8" name="Arrondir un rectangle avec un coin diagonal 7"/>
          <p:cNvSpPr/>
          <p:nvPr/>
        </p:nvSpPr>
        <p:spPr>
          <a:xfrm>
            <a:off x="2047875" y="314325"/>
            <a:ext cx="4505325" cy="638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Vérification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5065" y="694322"/>
            <a:ext cx="3713870" cy="3754856"/>
            <a:chOff x="2349305" y="324526"/>
            <a:chExt cx="4445390" cy="4494448"/>
          </a:xfrm>
        </p:grpSpPr>
        <p:sp>
          <p:nvSpPr>
            <p:cNvPr id="13" name="Freeform 6"/>
            <p:cNvSpPr/>
            <p:nvPr/>
          </p:nvSpPr>
          <p:spPr bwMode="auto">
            <a:xfrm>
              <a:off x="2349305" y="324526"/>
              <a:ext cx="4445390" cy="449444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2543145" y="520505"/>
              <a:ext cx="4057710" cy="4102490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2989580" y="2262318"/>
            <a:ext cx="316484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Analyse des données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
</a:t>
            </a:r>
            <a:endParaRPr kumimoji="0" lang="zh-CN" altLang="en-US" sz="27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9894" y="2877636"/>
            <a:ext cx="26421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94481" y="1358655"/>
            <a:ext cx="95504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0</a:t>
            </a:r>
            <a:r>
              <a:rPr kumimoji="0" lang="fr-F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2</a:t>
            </a:r>
            <a:endParaRPr kumimoji="0" lang="fr-F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536690" y="3436620"/>
            <a:ext cx="1650365" cy="49974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1300"/>
              </a:lnSpc>
            </a:pPr>
            <a:r>
              <a:rPr lang="en-US" sz="900">
                <a:solidFill>
                  <a:schemeClr val="accent1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Vous analyserez rarement qu’un seul aspect de vos ventes, de façon isolée</a:t>
            </a:r>
            <a:endParaRPr lang="en-US" sz="900">
              <a:solidFill>
                <a:schemeClr val="accent1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1302" y="1570343"/>
            <a:ext cx="763270" cy="334645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Aft>
                <a:spcPts val="1200"/>
              </a:spcAft>
            </a:pPr>
            <a:r>
              <a:rPr lang="fr-FR" altLang="zh-CN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l'axe client</a:t>
            </a:r>
            <a:r>
              <a:rPr lang="zh-CN" altLang="en-US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
</a:t>
            </a:r>
            <a:endParaRPr lang="zh-CN" altLang="en-US" sz="1090" b="1" dirty="0">
              <a:solidFill>
                <a:srgbClr val="00B0F0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1302" y="2842218"/>
            <a:ext cx="975360" cy="334645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090" b="1" dirty="0">
                <a:solidFill>
                  <a:schemeClr val="tx2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
</a:t>
            </a:r>
            <a:r>
              <a:rPr lang="fr-FR" altLang="zh-CN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l'axe produits</a:t>
            </a:r>
            <a:endParaRPr lang="fr-FR" altLang="zh-CN" sz="1090" b="1" dirty="0">
              <a:solidFill>
                <a:srgbClr val="00B0F0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36551" y="1647179"/>
            <a:ext cx="1395730" cy="334645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Aft>
                <a:spcPts val="1200"/>
              </a:spcAft>
            </a:pPr>
            <a:r>
              <a:rPr lang="fr-FR" altLang="zh-CN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Le chiffre d'affaires</a:t>
            </a:r>
            <a:r>
              <a:rPr lang="zh-CN" altLang="en-US" sz="1090" b="1" dirty="0">
                <a:solidFill>
                  <a:schemeClr val="tx2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
</a:t>
            </a:r>
            <a:endParaRPr lang="zh-CN" altLang="en-US" sz="1090" b="1" dirty="0">
              <a:solidFill>
                <a:schemeClr val="tx2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770866" y="3189562"/>
            <a:ext cx="998855" cy="334645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Aft>
                <a:spcPts val="1200"/>
              </a:spcAft>
            </a:pPr>
            <a:r>
              <a:rPr lang="fr-FR" altLang="zh-CN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Analyse mixte</a:t>
            </a:r>
            <a:r>
              <a:rPr lang="zh-CN" altLang="en-US" sz="1090" b="1" dirty="0">
                <a:solidFill>
                  <a:srgbClr val="00B0F0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
</a:t>
            </a:r>
            <a:endParaRPr lang="zh-CN" altLang="en-US" sz="1090" b="1" dirty="0">
              <a:solidFill>
                <a:srgbClr val="00B0F0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432862" y="1782421"/>
            <a:ext cx="2242658" cy="2251874"/>
            <a:chOff x="3749675" y="990601"/>
            <a:chExt cx="2062163" cy="2070100"/>
          </a:xfrm>
        </p:grpSpPr>
        <p:sp>
          <p:nvSpPr>
            <p:cNvPr id="90" name="Freeform 20"/>
            <p:cNvSpPr/>
            <p:nvPr/>
          </p:nvSpPr>
          <p:spPr bwMode="auto">
            <a:xfrm>
              <a:off x="3749675" y="1957388"/>
              <a:ext cx="2062163" cy="1103313"/>
            </a:xfrm>
            <a:custGeom>
              <a:avLst/>
              <a:gdLst>
                <a:gd name="T0" fmla="*/ 1299 w 1299"/>
                <a:gd name="T1" fmla="*/ 688 h 695"/>
                <a:gd name="T2" fmla="*/ 2 w 1299"/>
                <a:gd name="T3" fmla="*/ 695 h 695"/>
                <a:gd name="T4" fmla="*/ 0 w 1299"/>
                <a:gd name="T5" fmla="*/ 8 h 695"/>
                <a:gd name="T6" fmla="*/ 1297 w 1299"/>
                <a:gd name="T7" fmla="*/ 0 h 695"/>
                <a:gd name="T8" fmla="*/ 1299 w 1299"/>
                <a:gd name="T9" fmla="*/ 688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695">
                  <a:moveTo>
                    <a:pt x="1299" y="688"/>
                  </a:moveTo>
                  <a:lnTo>
                    <a:pt x="2" y="695"/>
                  </a:lnTo>
                  <a:lnTo>
                    <a:pt x="0" y="8"/>
                  </a:lnTo>
                  <a:lnTo>
                    <a:pt x="1297" y="0"/>
                  </a:lnTo>
                  <a:lnTo>
                    <a:pt x="1299" y="68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1" name="Freeform 22"/>
            <p:cNvSpPr/>
            <p:nvPr/>
          </p:nvSpPr>
          <p:spPr bwMode="auto">
            <a:xfrm>
              <a:off x="3749675" y="2503488"/>
              <a:ext cx="2062163" cy="557213"/>
            </a:xfrm>
            <a:custGeom>
              <a:avLst/>
              <a:gdLst>
                <a:gd name="T0" fmla="*/ 1299 w 1299"/>
                <a:gd name="T1" fmla="*/ 344 h 351"/>
                <a:gd name="T2" fmla="*/ 2 w 1299"/>
                <a:gd name="T3" fmla="*/ 351 h 351"/>
                <a:gd name="T4" fmla="*/ 0 w 1299"/>
                <a:gd name="T5" fmla="*/ 7 h 351"/>
                <a:gd name="T6" fmla="*/ 1299 w 1299"/>
                <a:gd name="T7" fmla="*/ 0 h 351"/>
                <a:gd name="T8" fmla="*/ 1299 w 1299"/>
                <a:gd name="T9" fmla="*/ 34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351">
                  <a:moveTo>
                    <a:pt x="1299" y="344"/>
                  </a:moveTo>
                  <a:lnTo>
                    <a:pt x="2" y="351"/>
                  </a:lnTo>
                  <a:lnTo>
                    <a:pt x="0" y="7"/>
                  </a:lnTo>
                  <a:lnTo>
                    <a:pt x="1299" y="0"/>
                  </a:lnTo>
                  <a:lnTo>
                    <a:pt x="1299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2" name="Freeform 23"/>
            <p:cNvSpPr/>
            <p:nvPr/>
          </p:nvSpPr>
          <p:spPr bwMode="auto">
            <a:xfrm>
              <a:off x="3749675" y="1970088"/>
              <a:ext cx="1028700" cy="1090613"/>
            </a:xfrm>
            <a:custGeom>
              <a:avLst/>
              <a:gdLst>
                <a:gd name="T0" fmla="*/ 0 w 648"/>
                <a:gd name="T1" fmla="*/ 0 h 687"/>
                <a:gd name="T2" fmla="*/ 648 w 648"/>
                <a:gd name="T3" fmla="*/ 341 h 687"/>
                <a:gd name="T4" fmla="*/ 2 w 648"/>
                <a:gd name="T5" fmla="*/ 687 h 687"/>
                <a:gd name="T6" fmla="*/ 0 w 648"/>
                <a:gd name="T7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8" h="687">
                  <a:moveTo>
                    <a:pt x="0" y="0"/>
                  </a:moveTo>
                  <a:lnTo>
                    <a:pt x="648" y="341"/>
                  </a:lnTo>
                  <a:lnTo>
                    <a:pt x="2" y="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4778375" y="1957388"/>
              <a:ext cx="1033463" cy="1092200"/>
            </a:xfrm>
            <a:custGeom>
              <a:avLst/>
              <a:gdLst>
                <a:gd name="T0" fmla="*/ 649 w 651"/>
                <a:gd name="T1" fmla="*/ 0 h 688"/>
                <a:gd name="T2" fmla="*/ 0 w 651"/>
                <a:gd name="T3" fmla="*/ 349 h 688"/>
                <a:gd name="T4" fmla="*/ 651 w 651"/>
                <a:gd name="T5" fmla="*/ 688 h 688"/>
                <a:gd name="T6" fmla="*/ 649 w 651"/>
                <a:gd name="T7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1" h="688">
                  <a:moveTo>
                    <a:pt x="649" y="0"/>
                  </a:moveTo>
                  <a:lnTo>
                    <a:pt x="0" y="349"/>
                  </a:lnTo>
                  <a:lnTo>
                    <a:pt x="651" y="688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4" name="Freeform 25"/>
            <p:cNvSpPr/>
            <p:nvPr/>
          </p:nvSpPr>
          <p:spPr bwMode="auto">
            <a:xfrm>
              <a:off x="3749675" y="1284475"/>
              <a:ext cx="2058988" cy="693738"/>
            </a:xfrm>
            <a:custGeom>
              <a:avLst/>
              <a:gdLst>
                <a:gd name="T0" fmla="*/ 0 w 1297"/>
                <a:gd name="T1" fmla="*/ 437 h 437"/>
                <a:gd name="T2" fmla="*/ 646 w 1297"/>
                <a:gd name="T3" fmla="*/ 0 h 437"/>
                <a:gd name="T4" fmla="*/ 1297 w 1297"/>
                <a:gd name="T5" fmla="*/ 429 h 437"/>
                <a:gd name="T6" fmla="*/ 0 w 1297"/>
                <a:gd name="T7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7" h="437">
                  <a:moveTo>
                    <a:pt x="0" y="437"/>
                  </a:moveTo>
                  <a:lnTo>
                    <a:pt x="646" y="0"/>
                  </a:lnTo>
                  <a:lnTo>
                    <a:pt x="1297" y="429"/>
                  </a:lnTo>
                  <a:lnTo>
                    <a:pt x="0" y="4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5" name="Freeform 26"/>
            <p:cNvSpPr/>
            <p:nvPr/>
          </p:nvSpPr>
          <p:spPr bwMode="auto">
            <a:xfrm>
              <a:off x="3933825" y="990601"/>
              <a:ext cx="1649413" cy="1520825"/>
            </a:xfrm>
            <a:custGeom>
              <a:avLst/>
              <a:gdLst>
                <a:gd name="T0" fmla="*/ 0 w 1039"/>
                <a:gd name="T1" fmla="*/ 678 h 958"/>
                <a:gd name="T2" fmla="*/ 0 w 1039"/>
                <a:gd name="T3" fmla="*/ 7 h 958"/>
                <a:gd name="T4" fmla="*/ 1037 w 1039"/>
                <a:gd name="T5" fmla="*/ 0 h 958"/>
                <a:gd name="T6" fmla="*/ 1039 w 1039"/>
                <a:gd name="T7" fmla="*/ 685 h 958"/>
                <a:gd name="T8" fmla="*/ 532 w 1039"/>
                <a:gd name="T9" fmla="*/ 958 h 958"/>
                <a:gd name="T10" fmla="*/ 0 w 1039"/>
                <a:gd name="T11" fmla="*/ 67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9" h="958">
                  <a:moveTo>
                    <a:pt x="0" y="678"/>
                  </a:moveTo>
                  <a:lnTo>
                    <a:pt x="0" y="7"/>
                  </a:lnTo>
                  <a:lnTo>
                    <a:pt x="1037" y="0"/>
                  </a:lnTo>
                  <a:lnTo>
                    <a:pt x="1039" y="685"/>
                  </a:lnTo>
                  <a:lnTo>
                    <a:pt x="532" y="958"/>
                  </a:lnTo>
                  <a:lnTo>
                    <a:pt x="0" y="67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6" name="Freeform 27"/>
            <p:cNvSpPr/>
            <p:nvPr/>
          </p:nvSpPr>
          <p:spPr bwMode="auto">
            <a:xfrm>
              <a:off x="4162425" y="1874838"/>
              <a:ext cx="1228725" cy="79375"/>
            </a:xfrm>
            <a:custGeom>
              <a:avLst/>
              <a:gdLst>
                <a:gd name="T0" fmla="*/ 318 w 327"/>
                <a:gd name="T1" fmla="*/ 19 h 21"/>
                <a:gd name="T2" fmla="*/ 10 w 327"/>
                <a:gd name="T3" fmla="*/ 21 h 21"/>
                <a:gd name="T4" fmla="*/ 0 w 327"/>
                <a:gd name="T5" fmla="*/ 11 h 21"/>
                <a:gd name="T6" fmla="*/ 0 w 327"/>
                <a:gd name="T7" fmla="*/ 11 h 21"/>
                <a:gd name="T8" fmla="*/ 10 w 327"/>
                <a:gd name="T9" fmla="*/ 1 h 21"/>
                <a:gd name="T10" fmla="*/ 317 w 327"/>
                <a:gd name="T11" fmla="*/ 0 h 21"/>
                <a:gd name="T12" fmla="*/ 327 w 327"/>
                <a:gd name="T13" fmla="*/ 9 h 21"/>
                <a:gd name="T14" fmla="*/ 318 w 327"/>
                <a:gd name="T1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21">
                  <a:moveTo>
                    <a:pt x="318" y="19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23" y="0"/>
                    <a:pt x="327" y="4"/>
                    <a:pt x="327" y="9"/>
                  </a:cubicBezTo>
                  <a:cubicBezTo>
                    <a:pt x="327" y="15"/>
                    <a:pt x="323" y="19"/>
                    <a:pt x="318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7" name="Freeform 28"/>
            <p:cNvSpPr/>
            <p:nvPr/>
          </p:nvSpPr>
          <p:spPr bwMode="auto">
            <a:xfrm>
              <a:off x="4162425" y="2025651"/>
              <a:ext cx="1233488" cy="82550"/>
            </a:xfrm>
            <a:custGeom>
              <a:avLst/>
              <a:gdLst>
                <a:gd name="T0" fmla="*/ 318 w 328"/>
                <a:gd name="T1" fmla="*/ 20 h 22"/>
                <a:gd name="T2" fmla="*/ 10 w 328"/>
                <a:gd name="T3" fmla="*/ 21 h 22"/>
                <a:gd name="T4" fmla="*/ 0 w 328"/>
                <a:gd name="T5" fmla="*/ 12 h 22"/>
                <a:gd name="T6" fmla="*/ 0 w 328"/>
                <a:gd name="T7" fmla="*/ 12 h 22"/>
                <a:gd name="T8" fmla="*/ 10 w 328"/>
                <a:gd name="T9" fmla="*/ 2 h 22"/>
                <a:gd name="T10" fmla="*/ 318 w 328"/>
                <a:gd name="T11" fmla="*/ 0 h 22"/>
                <a:gd name="T12" fmla="*/ 328 w 328"/>
                <a:gd name="T13" fmla="*/ 10 h 22"/>
                <a:gd name="T14" fmla="*/ 318 w 328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22">
                  <a:moveTo>
                    <a:pt x="318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5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2"/>
                    <a:pt x="10" y="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23" y="0"/>
                    <a:pt x="328" y="5"/>
                    <a:pt x="328" y="10"/>
                  </a:cubicBezTo>
                  <a:cubicBezTo>
                    <a:pt x="328" y="15"/>
                    <a:pt x="323" y="20"/>
                    <a:pt x="31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8" name="Freeform 29"/>
            <p:cNvSpPr/>
            <p:nvPr/>
          </p:nvSpPr>
          <p:spPr bwMode="auto">
            <a:xfrm>
              <a:off x="4162425" y="1566863"/>
              <a:ext cx="1228725" cy="79375"/>
            </a:xfrm>
            <a:custGeom>
              <a:avLst/>
              <a:gdLst>
                <a:gd name="T0" fmla="*/ 318 w 327"/>
                <a:gd name="T1" fmla="*/ 19 h 21"/>
                <a:gd name="T2" fmla="*/ 10 w 327"/>
                <a:gd name="T3" fmla="*/ 21 h 21"/>
                <a:gd name="T4" fmla="*/ 0 w 327"/>
                <a:gd name="T5" fmla="*/ 11 h 21"/>
                <a:gd name="T6" fmla="*/ 0 w 327"/>
                <a:gd name="T7" fmla="*/ 11 h 21"/>
                <a:gd name="T8" fmla="*/ 10 w 327"/>
                <a:gd name="T9" fmla="*/ 1 h 21"/>
                <a:gd name="T10" fmla="*/ 317 w 327"/>
                <a:gd name="T11" fmla="*/ 0 h 21"/>
                <a:gd name="T12" fmla="*/ 327 w 327"/>
                <a:gd name="T13" fmla="*/ 9 h 21"/>
                <a:gd name="T14" fmla="*/ 318 w 327"/>
                <a:gd name="T1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21">
                  <a:moveTo>
                    <a:pt x="318" y="19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5" y="1"/>
                    <a:pt x="10" y="1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23" y="0"/>
                    <a:pt x="327" y="4"/>
                    <a:pt x="327" y="9"/>
                  </a:cubicBezTo>
                  <a:cubicBezTo>
                    <a:pt x="327" y="15"/>
                    <a:pt x="323" y="19"/>
                    <a:pt x="318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99" name="Freeform 30"/>
            <p:cNvSpPr/>
            <p:nvPr/>
          </p:nvSpPr>
          <p:spPr bwMode="auto">
            <a:xfrm>
              <a:off x="4162425" y="1717676"/>
              <a:ext cx="1233488" cy="79375"/>
            </a:xfrm>
            <a:custGeom>
              <a:avLst/>
              <a:gdLst>
                <a:gd name="T0" fmla="*/ 318 w 328"/>
                <a:gd name="T1" fmla="*/ 20 h 21"/>
                <a:gd name="T2" fmla="*/ 10 w 328"/>
                <a:gd name="T3" fmla="*/ 21 h 21"/>
                <a:gd name="T4" fmla="*/ 0 w 328"/>
                <a:gd name="T5" fmla="*/ 12 h 21"/>
                <a:gd name="T6" fmla="*/ 0 w 328"/>
                <a:gd name="T7" fmla="*/ 12 h 21"/>
                <a:gd name="T8" fmla="*/ 10 w 328"/>
                <a:gd name="T9" fmla="*/ 2 h 21"/>
                <a:gd name="T10" fmla="*/ 318 w 328"/>
                <a:gd name="T11" fmla="*/ 0 h 21"/>
                <a:gd name="T12" fmla="*/ 328 w 328"/>
                <a:gd name="T13" fmla="*/ 10 h 21"/>
                <a:gd name="T14" fmla="*/ 318 w 328"/>
                <a:gd name="T1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21">
                  <a:moveTo>
                    <a:pt x="318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2"/>
                    <a:pt x="10" y="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23" y="0"/>
                    <a:pt x="328" y="5"/>
                    <a:pt x="328" y="10"/>
                  </a:cubicBezTo>
                  <a:cubicBezTo>
                    <a:pt x="328" y="15"/>
                    <a:pt x="323" y="20"/>
                    <a:pt x="31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100" name="Freeform 31"/>
            <p:cNvSpPr/>
            <p:nvPr/>
          </p:nvSpPr>
          <p:spPr bwMode="auto">
            <a:xfrm>
              <a:off x="4162425" y="1254126"/>
              <a:ext cx="1228725" cy="82550"/>
            </a:xfrm>
            <a:custGeom>
              <a:avLst/>
              <a:gdLst>
                <a:gd name="T0" fmla="*/ 318 w 327"/>
                <a:gd name="T1" fmla="*/ 20 h 22"/>
                <a:gd name="T2" fmla="*/ 10 w 327"/>
                <a:gd name="T3" fmla="*/ 22 h 22"/>
                <a:gd name="T4" fmla="*/ 0 w 327"/>
                <a:gd name="T5" fmla="*/ 12 h 22"/>
                <a:gd name="T6" fmla="*/ 0 w 327"/>
                <a:gd name="T7" fmla="*/ 12 h 22"/>
                <a:gd name="T8" fmla="*/ 10 w 327"/>
                <a:gd name="T9" fmla="*/ 2 h 22"/>
                <a:gd name="T10" fmla="*/ 317 w 327"/>
                <a:gd name="T11" fmla="*/ 1 h 22"/>
                <a:gd name="T12" fmla="*/ 327 w 327"/>
                <a:gd name="T13" fmla="*/ 10 h 22"/>
                <a:gd name="T14" fmla="*/ 318 w 327"/>
                <a:gd name="T1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22">
                  <a:moveTo>
                    <a:pt x="318" y="20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5" y="2"/>
                    <a:pt x="10" y="2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23" y="0"/>
                    <a:pt x="327" y="5"/>
                    <a:pt x="327" y="10"/>
                  </a:cubicBezTo>
                  <a:cubicBezTo>
                    <a:pt x="327" y="16"/>
                    <a:pt x="323" y="20"/>
                    <a:pt x="31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  <p:sp>
          <p:nvSpPr>
            <p:cNvPr id="101" name="Freeform 32"/>
            <p:cNvSpPr/>
            <p:nvPr/>
          </p:nvSpPr>
          <p:spPr bwMode="auto">
            <a:xfrm>
              <a:off x="4162425" y="1408113"/>
              <a:ext cx="1233488" cy="79375"/>
            </a:xfrm>
            <a:custGeom>
              <a:avLst/>
              <a:gdLst>
                <a:gd name="T0" fmla="*/ 318 w 328"/>
                <a:gd name="T1" fmla="*/ 20 h 21"/>
                <a:gd name="T2" fmla="*/ 10 w 328"/>
                <a:gd name="T3" fmla="*/ 21 h 21"/>
                <a:gd name="T4" fmla="*/ 0 w 328"/>
                <a:gd name="T5" fmla="*/ 12 h 21"/>
                <a:gd name="T6" fmla="*/ 0 w 328"/>
                <a:gd name="T7" fmla="*/ 12 h 21"/>
                <a:gd name="T8" fmla="*/ 10 w 328"/>
                <a:gd name="T9" fmla="*/ 2 h 21"/>
                <a:gd name="T10" fmla="*/ 318 w 328"/>
                <a:gd name="T11" fmla="*/ 0 h 21"/>
                <a:gd name="T12" fmla="*/ 328 w 328"/>
                <a:gd name="T13" fmla="*/ 10 h 21"/>
                <a:gd name="T14" fmla="*/ 318 w 328"/>
                <a:gd name="T1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8" h="21">
                  <a:moveTo>
                    <a:pt x="318" y="20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2"/>
                    <a:pt x="10" y="2"/>
                  </a:cubicBezTo>
                  <a:cubicBezTo>
                    <a:pt x="318" y="0"/>
                    <a:pt x="318" y="0"/>
                    <a:pt x="318" y="0"/>
                  </a:cubicBezTo>
                  <a:cubicBezTo>
                    <a:pt x="323" y="0"/>
                    <a:pt x="328" y="4"/>
                    <a:pt x="328" y="10"/>
                  </a:cubicBezTo>
                  <a:cubicBezTo>
                    <a:pt x="328" y="15"/>
                    <a:pt x="323" y="20"/>
                    <a:pt x="31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endParaRPr lang="en-US" sz="675">
                <a:latin typeface="Calibri" panose="020F0502020204030204" pitchFamily="34" charset="0"/>
              </a:endParaRPr>
            </a:p>
          </p:txBody>
        </p:sp>
      </p:grpSp>
      <p:cxnSp>
        <p:nvCxnSpPr>
          <p:cNvPr id="5" name="Elbow Connector 4"/>
          <p:cNvCxnSpPr/>
          <p:nvPr/>
        </p:nvCxnSpPr>
        <p:spPr>
          <a:xfrm>
            <a:off x="1942012" y="1647465"/>
            <a:ext cx="1691119" cy="589129"/>
          </a:xfrm>
          <a:prstGeom prst="bentConnector3">
            <a:avLst>
              <a:gd name="adj1" fmla="val 50000"/>
            </a:avLst>
          </a:prstGeom>
          <a:ln w="22225"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/>
          <p:nvPr/>
        </p:nvCxnSpPr>
        <p:spPr>
          <a:xfrm flipV="1">
            <a:off x="1942012" y="2598405"/>
            <a:ext cx="1691119" cy="336245"/>
          </a:xfrm>
          <a:prstGeom prst="bentConnector3">
            <a:avLst>
              <a:gd name="adj1" fmla="val 50000"/>
            </a:avLst>
          </a:prstGeom>
          <a:ln w="22225"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/>
          <p:nvPr/>
        </p:nvCxnSpPr>
        <p:spPr>
          <a:xfrm rot="10800000" flipV="1">
            <a:off x="5426912" y="1664046"/>
            <a:ext cx="1051529" cy="494839"/>
          </a:xfrm>
          <a:prstGeom prst="bentConnector3">
            <a:avLst>
              <a:gd name="adj1" fmla="val 50000"/>
            </a:avLst>
          </a:prstGeom>
          <a:ln w="22225"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10800000">
            <a:off x="5426911" y="2615842"/>
            <a:ext cx="1110017" cy="674081"/>
          </a:xfrm>
          <a:prstGeom prst="bentConnector3">
            <a:avLst>
              <a:gd name="adj1" fmla="val 50000"/>
            </a:avLst>
          </a:prstGeom>
          <a:ln w="22225">
            <a:solidFill>
              <a:schemeClr val="bg1">
                <a:lumMod val="75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389370" y="1795145"/>
            <a:ext cx="1574165" cy="66675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1300"/>
              </a:lnSpc>
            </a:pPr>
            <a:r>
              <a:rPr lang="fr-FR" altLang="en-US" sz="900">
                <a:solidFill>
                  <a:schemeClr val="accent1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il est important d'analyse et d'observe l'évolution de chiffre d'affaire pour  maitriser la rentabilité </a:t>
            </a:r>
            <a:endParaRPr lang="fr-FR" altLang="en-US" sz="900">
              <a:solidFill>
                <a:schemeClr val="accent1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41303" y="3184509"/>
            <a:ext cx="1849735" cy="49974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1300"/>
              </a:lnSpc>
            </a:pPr>
            <a:r>
              <a:rPr lang="en-US" sz="900">
                <a:solidFill>
                  <a:schemeClr val="accent1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Il est important de comprendre quels sont les produits les plus vendus </a:t>
            </a:r>
            <a:r>
              <a:rPr lang="fr-FR" altLang="en-US" sz="900">
                <a:solidFill>
                  <a:schemeClr val="accent1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et les moins vendus</a:t>
            </a:r>
            <a:endParaRPr lang="fr-FR" altLang="en-US" sz="900">
              <a:solidFill>
                <a:schemeClr val="accent1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41303" y="1795103"/>
            <a:ext cx="1849735" cy="666750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just">
              <a:lnSpc>
                <a:spcPts val="1300"/>
              </a:lnSpc>
            </a:pPr>
            <a:r>
              <a:rPr lang="en-US" sz="900">
                <a:solidFill>
                  <a:schemeClr val="accent1"/>
                </a:solidFill>
                <a:latin typeface="Georgia" panose="02040502050405020303" charset="0"/>
                <a:ea typeface="Open Sans" panose="020B0606030504020204" pitchFamily="34" charset="0"/>
                <a:cs typeface="Georgia" panose="02040502050405020303" charset="0"/>
              </a:rPr>
              <a:t>Il est important de comprendre qui sont vos principaux clients et comment ils ont évolué au fil du temps.</a:t>
            </a:r>
            <a:endParaRPr lang="en-US" sz="900">
              <a:solidFill>
                <a:schemeClr val="accent1"/>
              </a:solidFill>
              <a:latin typeface="Georgia" panose="02040502050405020303" charset="0"/>
              <a:ea typeface="Open Sans" panose="020B0606030504020204" pitchFamily="34" charset="0"/>
              <a:cs typeface="Georgia" panose="02040502050405020303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2"/>
          <p:cNvSpPr txBox="1"/>
          <p:nvPr/>
        </p:nvSpPr>
        <p:spPr>
          <a:xfrm>
            <a:off x="2779396" y="325598"/>
            <a:ext cx="35852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fr-FR" altLang="zh-CN" sz="2000" spc="450" dirty="0">
                <a:solidFill>
                  <a:srgbClr val="00B0F0"/>
                </a:solidFill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Analyse des données</a:t>
            </a:r>
            <a:r>
              <a:rPr lang="zh-C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
</a:t>
            </a:r>
            <a:endParaRPr lang="en-US" sz="2000" spc="45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vo"/>
              <a:sym typeface="Calibri" panose="020F0502020204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ration_hom_fem_gene"/>
          <p:cNvPicPr>
            <a:picLocks noChangeAspect="1"/>
          </p:cNvPicPr>
          <p:nvPr>
            <p:ph type="pic" sz="quarter" idx="15"/>
          </p:nvPr>
        </p:nvPicPr>
        <p:blipFill>
          <a:blip r:embed="rId1"/>
          <a:stretch>
            <a:fillRect/>
          </a:stretch>
        </p:blipFill>
        <p:spPr>
          <a:xfrm>
            <a:off x="607695" y="909320"/>
            <a:ext cx="7522210" cy="3853180"/>
          </a:xfrm>
          <a:prstGeom prst="rect">
            <a:avLst/>
          </a:prstGeom>
        </p:spPr>
      </p:pic>
      <p:sp>
        <p:nvSpPr>
          <p:cNvPr id="116" name="Freeform 1"/>
          <p:cNvSpPr>
            <a:spLocks noChangeArrowheads="1"/>
          </p:cNvSpPr>
          <p:nvPr/>
        </p:nvSpPr>
        <p:spPr bwMode="auto">
          <a:xfrm>
            <a:off x="2044140" y="1237019"/>
            <a:ext cx="876360" cy="3189409"/>
          </a:xfrm>
          <a:custGeom>
            <a:avLst/>
            <a:gdLst>
              <a:gd name="T0" fmla="*/ 2263 w 6562"/>
              <a:gd name="T1" fmla="*/ 1342 h 23896"/>
              <a:gd name="T2" fmla="*/ 2263 w 6562"/>
              <a:gd name="T3" fmla="*/ 1342 h 23896"/>
              <a:gd name="T4" fmla="*/ 1755 w 6562"/>
              <a:gd name="T5" fmla="*/ 2278 h 23896"/>
              <a:gd name="T6" fmla="*/ 1623 w 6562"/>
              <a:gd name="T7" fmla="*/ 3479 h 23896"/>
              <a:gd name="T8" fmla="*/ 1763 w 6562"/>
              <a:gd name="T9" fmla="*/ 4642 h 23896"/>
              <a:gd name="T10" fmla="*/ 1630 w 6562"/>
              <a:gd name="T11" fmla="*/ 5266 h 23896"/>
              <a:gd name="T12" fmla="*/ 1935 w 6562"/>
              <a:gd name="T13" fmla="*/ 9323 h 23896"/>
              <a:gd name="T14" fmla="*/ 1880 w 6562"/>
              <a:gd name="T15" fmla="*/ 12021 h 23896"/>
              <a:gd name="T16" fmla="*/ 2153 w 6562"/>
              <a:gd name="T17" fmla="*/ 14042 h 23896"/>
              <a:gd name="T18" fmla="*/ 2130 w 6562"/>
              <a:gd name="T19" fmla="*/ 15352 h 23896"/>
              <a:gd name="T20" fmla="*/ 2419 w 6562"/>
              <a:gd name="T21" fmla="*/ 15407 h 23896"/>
              <a:gd name="T22" fmla="*/ 2130 w 6562"/>
              <a:gd name="T23" fmla="*/ 16460 h 23896"/>
              <a:gd name="T24" fmla="*/ 1287 w 6562"/>
              <a:gd name="T25" fmla="*/ 18613 h 23896"/>
              <a:gd name="T26" fmla="*/ 640 w 6562"/>
              <a:gd name="T27" fmla="*/ 20883 h 23896"/>
              <a:gd name="T28" fmla="*/ 0 w 6562"/>
              <a:gd name="T29" fmla="*/ 21554 h 23896"/>
              <a:gd name="T30" fmla="*/ 78 w 6562"/>
              <a:gd name="T31" fmla="*/ 22724 h 23896"/>
              <a:gd name="T32" fmla="*/ 78 w 6562"/>
              <a:gd name="T33" fmla="*/ 23247 h 23896"/>
              <a:gd name="T34" fmla="*/ 218 w 6562"/>
              <a:gd name="T35" fmla="*/ 23286 h 23896"/>
              <a:gd name="T36" fmla="*/ 218 w 6562"/>
              <a:gd name="T37" fmla="*/ 22740 h 23896"/>
              <a:gd name="T38" fmla="*/ 523 w 6562"/>
              <a:gd name="T39" fmla="*/ 22178 h 23896"/>
              <a:gd name="T40" fmla="*/ 1131 w 6562"/>
              <a:gd name="T41" fmla="*/ 23099 h 23896"/>
              <a:gd name="T42" fmla="*/ 2083 w 6562"/>
              <a:gd name="T43" fmla="*/ 23434 h 23896"/>
              <a:gd name="T44" fmla="*/ 2520 w 6562"/>
              <a:gd name="T45" fmla="*/ 22842 h 23896"/>
              <a:gd name="T46" fmla="*/ 1810 w 6562"/>
              <a:gd name="T47" fmla="*/ 22592 h 23896"/>
              <a:gd name="T48" fmla="*/ 1740 w 6562"/>
              <a:gd name="T49" fmla="*/ 21094 h 23896"/>
              <a:gd name="T50" fmla="*/ 2458 w 6562"/>
              <a:gd name="T51" fmla="*/ 18941 h 23896"/>
              <a:gd name="T52" fmla="*/ 2863 w 6562"/>
              <a:gd name="T53" fmla="*/ 17911 h 23896"/>
              <a:gd name="T54" fmla="*/ 2996 w 6562"/>
              <a:gd name="T55" fmla="*/ 19011 h 23896"/>
              <a:gd name="T56" fmla="*/ 3776 w 6562"/>
              <a:gd name="T57" fmla="*/ 21032 h 23896"/>
              <a:gd name="T58" fmla="*/ 3542 w 6562"/>
              <a:gd name="T59" fmla="*/ 21656 h 23896"/>
              <a:gd name="T60" fmla="*/ 3589 w 6562"/>
              <a:gd name="T61" fmla="*/ 22467 h 23896"/>
              <a:gd name="T62" fmla="*/ 3760 w 6562"/>
              <a:gd name="T63" fmla="*/ 23263 h 23896"/>
              <a:gd name="T64" fmla="*/ 3760 w 6562"/>
              <a:gd name="T65" fmla="*/ 23739 h 23896"/>
              <a:gd name="T66" fmla="*/ 3979 w 6562"/>
              <a:gd name="T67" fmla="*/ 23739 h 23896"/>
              <a:gd name="T68" fmla="*/ 3917 w 6562"/>
              <a:gd name="T69" fmla="*/ 23099 h 23896"/>
              <a:gd name="T70" fmla="*/ 3963 w 6562"/>
              <a:gd name="T71" fmla="*/ 22553 h 23896"/>
              <a:gd name="T72" fmla="*/ 4712 w 6562"/>
              <a:gd name="T73" fmla="*/ 23200 h 23896"/>
              <a:gd name="T74" fmla="*/ 5539 w 6562"/>
              <a:gd name="T75" fmla="*/ 23739 h 23896"/>
              <a:gd name="T76" fmla="*/ 6405 w 6562"/>
              <a:gd name="T77" fmla="*/ 23083 h 23896"/>
              <a:gd name="T78" fmla="*/ 5765 w 6562"/>
              <a:gd name="T79" fmla="*/ 22943 h 23896"/>
              <a:gd name="T80" fmla="*/ 5001 w 6562"/>
              <a:gd name="T81" fmla="*/ 21398 h 23896"/>
              <a:gd name="T82" fmla="*/ 4455 w 6562"/>
              <a:gd name="T83" fmla="*/ 19081 h 23896"/>
              <a:gd name="T84" fmla="*/ 4268 w 6562"/>
              <a:gd name="T85" fmla="*/ 17685 h 23896"/>
              <a:gd name="T86" fmla="*/ 4252 w 6562"/>
              <a:gd name="T87" fmla="*/ 17061 h 23896"/>
              <a:gd name="T88" fmla="*/ 4525 w 6562"/>
              <a:gd name="T89" fmla="*/ 15976 h 23896"/>
              <a:gd name="T90" fmla="*/ 4595 w 6562"/>
              <a:gd name="T91" fmla="*/ 15415 h 23896"/>
              <a:gd name="T92" fmla="*/ 4946 w 6562"/>
              <a:gd name="T93" fmla="*/ 15259 h 23896"/>
              <a:gd name="T94" fmla="*/ 4681 w 6562"/>
              <a:gd name="T95" fmla="*/ 10352 h 23896"/>
              <a:gd name="T96" fmla="*/ 5001 w 6562"/>
              <a:gd name="T97" fmla="*/ 7747 h 23896"/>
              <a:gd name="T98" fmla="*/ 4938 w 6562"/>
              <a:gd name="T99" fmla="*/ 6093 h 23896"/>
              <a:gd name="T100" fmla="*/ 3940 w 6562"/>
              <a:gd name="T101" fmla="*/ 4806 h 23896"/>
              <a:gd name="T102" fmla="*/ 3721 w 6562"/>
              <a:gd name="T103" fmla="*/ 4150 h 23896"/>
              <a:gd name="T104" fmla="*/ 3979 w 6562"/>
              <a:gd name="T105" fmla="*/ 3487 h 23896"/>
              <a:gd name="T106" fmla="*/ 4431 w 6562"/>
              <a:gd name="T107" fmla="*/ 3245 h 23896"/>
              <a:gd name="T108" fmla="*/ 4767 w 6562"/>
              <a:gd name="T109" fmla="*/ 2239 h 23896"/>
              <a:gd name="T110" fmla="*/ 4751 w 6562"/>
              <a:gd name="T111" fmla="*/ 1919 h 23896"/>
              <a:gd name="T112" fmla="*/ 4813 w 6562"/>
              <a:gd name="T113" fmla="*/ 772 h 23896"/>
              <a:gd name="T114" fmla="*/ 4088 w 6562"/>
              <a:gd name="T115" fmla="*/ 296 h 23896"/>
              <a:gd name="T116" fmla="*/ 2263 w 6562"/>
              <a:gd name="T117" fmla="*/ 1342 h 23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562" h="23896">
                <a:moveTo>
                  <a:pt x="2263" y="1342"/>
                </a:moveTo>
                <a:lnTo>
                  <a:pt x="2263" y="1342"/>
                </a:lnTo>
                <a:cubicBezTo>
                  <a:pt x="2309" y="1943"/>
                  <a:pt x="1630" y="1568"/>
                  <a:pt x="1755" y="2278"/>
                </a:cubicBezTo>
                <a:cubicBezTo>
                  <a:pt x="1880" y="3074"/>
                  <a:pt x="1358" y="2910"/>
                  <a:pt x="1623" y="3479"/>
                </a:cubicBezTo>
                <a:cubicBezTo>
                  <a:pt x="1888" y="4049"/>
                  <a:pt x="1482" y="4166"/>
                  <a:pt x="1763" y="4642"/>
                </a:cubicBezTo>
                <a:cubicBezTo>
                  <a:pt x="1701" y="4782"/>
                  <a:pt x="1630" y="5001"/>
                  <a:pt x="1630" y="5266"/>
                </a:cubicBezTo>
                <a:cubicBezTo>
                  <a:pt x="1630" y="5859"/>
                  <a:pt x="2348" y="8347"/>
                  <a:pt x="1935" y="9323"/>
                </a:cubicBezTo>
                <a:cubicBezTo>
                  <a:pt x="1576" y="10157"/>
                  <a:pt x="1630" y="11257"/>
                  <a:pt x="1880" y="12021"/>
                </a:cubicBezTo>
                <a:cubicBezTo>
                  <a:pt x="2138" y="12785"/>
                  <a:pt x="2184" y="13347"/>
                  <a:pt x="2153" y="14042"/>
                </a:cubicBezTo>
                <a:cubicBezTo>
                  <a:pt x="2130" y="14744"/>
                  <a:pt x="2130" y="15352"/>
                  <a:pt x="2130" y="15352"/>
                </a:cubicBezTo>
                <a:cubicBezTo>
                  <a:pt x="2419" y="15407"/>
                  <a:pt x="2419" y="15407"/>
                  <a:pt x="2419" y="15407"/>
                </a:cubicBezTo>
                <a:cubicBezTo>
                  <a:pt x="2419" y="15407"/>
                  <a:pt x="2419" y="16046"/>
                  <a:pt x="2130" y="16460"/>
                </a:cubicBezTo>
                <a:cubicBezTo>
                  <a:pt x="1833" y="16866"/>
                  <a:pt x="1373" y="17537"/>
                  <a:pt x="1287" y="18613"/>
                </a:cubicBezTo>
                <a:cubicBezTo>
                  <a:pt x="1194" y="19690"/>
                  <a:pt x="960" y="20618"/>
                  <a:pt x="640" y="20883"/>
                </a:cubicBezTo>
                <a:cubicBezTo>
                  <a:pt x="320" y="21141"/>
                  <a:pt x="0" y="21110"/>
                  <a:pt x="0" y="21554"/>
                </a:cubicBezTo>
                <a:cubicBezTo>
                  <a:pt x="0" y="21991"/>
                  <a:pt x="78" y="22506"/>
                  <a:pt x="78" y="22724"/>
                </a:cubicBezTo>
                <a:cubicBezTo>
                  <a:pt x="78" y="22943"/>
                  <a:pt x="78" y="23247"/>
                  <a:pt x="78" y="23247"/>
                </a:cubicBezTo>
                <a:cubicBezTo>
                  <a:pt x="218" y="23286"/>
                  <a:pt x="218" y="23286"/>
                  <a:pt x="218" y="23286"/>
                </a:cubicBezTo>
                <a:cubicBezTo>
                  <a:pt x="218" y="23286"/>
                  <a:pt x="179" y="23029"/>
                  <a:pt x="218" y="22740"/>
                </a:cubicBezTo>
                <a:cubicBezTo>
                  <a:pt x="250" y="22451"/>
                  <a:pt x="336" y="22061"/>
                  <a:pt x="523" y="22178"/>
                </a:cubicBezTo>
                <a:cubicBezTo>
                  <a:pt x="710" y="22303"/>
                  <a:pt x="999" y="22842"/>
                  <a:pt x="1131" y="23099"/>
                </a:cubicBezTo>
                <a:cubicBezTo>
                  <a:pt x="1272" y="23349"/>
                  <a:pt x="1537" y="23591"/>
                  <a:pt x="2083" y="23434"/>
                </a:cubicBezTo>
                <a:cubicBezTo>
                  <a:pt x="2621" y="23286"/>
                  <a:pt x="2809" y="22927"/>
                  <a:pt x="2520" y="22842"/>
                </a:cubicBezTo>
                <a:cubicBezTo>
                  <a:pt x="2239" y="22756"/>
                  <a:pt x="1880" y="22896"/>
                  <a:pt x="1810" y="22592"/>
                </a:cubicBezTo>
                <a:cubicBezTo>
                  <a:pt x="1740" y="22280"/>
                  <a:pt x="1623" y="21500"/>
                  <a:pt x="1740" y="21094"/>
                </a:cubicBezTo>
                <a:cubicBezTo>
                  <a:pt x="1865" y="20688"/>
                  <a:pt x="2286" y="19417"/>
                  <a:pt x="2458" y="18941"/>
                </a:cubicBezTo>
                <a:cubicBezTo>
                  <a:pt x="2621" y="18465"/>
                  <a:pt x="2863" y="17911"/>
                  <a:pt x="2863" y="17911"/>
                </a:cubicBezTo>
                <a:cubicBezTo>
                  <a:pt x="2863" y="17911"/>
                  <a:pt x="2848" y="18652"/>
                  <a:pt x="2996" y="19011"/>
                </a:cubicBezTo>
                <a:cubicBezTo>
                  <a:pt x="3152" y="19370"/>
                  <a:pt x="3675" y="20743"/>
                  <a:pt x="3776" y="21032"/>
                </a:cubicBezTo>
                <a:cubicBezTo>
                  <a:pt x="3877" y="21312"/>
                  <a:pt x="3690" y="21500"/>
                  <a:pt x="3542" y="21656"/>
                </a:cubicBezTo>
                <a:cubicBezTo>
                  <a:pt x="3386" y="21812"/>
                  <a:pt x="3472" y="22178"/>
                  <a:pt x="3589" y="22467"/>
                </a:cubicBezTo>
                <a:cubicBezTo>
                  <a:pt x="3714" y="22756"/>
                  <a:pt x="3760" y="23114"/>
                  <a:pt x="3760" y="23263"/>
                </a:cubicBezTo>
                <a:cubicBezTo>
                  <a:pt x="3760" y="23419"/>
                  <a:pt x="3760" y="23739"/>
                  <a:pt x="3760" y="23739"/>
                </a:cubicBezTo>
                <a:cubicBezTo>
                  <a:pt x="3979" y="23739"/>
                  <a:pt x="3979" y="23739"/>
                  <a:pt x="3979" y="23739"/>
                </a:cubicBezTo>
                <a:cubicBezTo>
                  <a:pt x="3979" y="23739"/>
                  <a:pt x="3917" y="23388"/>
                  <a:pt x="3917" y="23099"/>
                </a:cubicBezTo>
                <a:cubicBezTo>
                  <a:pt x="3917" y="22810"/>
                  <a:pt x="3862" y="22607"/>
                  <a:pt x="3963" y="22553"/>
                </a:cubicBezTo>
                <a:cubicBezTo>
                  <a:pt x="4065" y="22506"/>
                  <a:pt x="4525" y="22912"/>
                  <a:pt x="4712" y="23200"/>
                </a:cubicBezTo>
                <a:cubicBezTo>
                  <a:pt x="4899" y="23489"/>
                  <a:pt x="4931" y="23895"/>
                  <a:pt x="5539" y="23739"/>
                </a:cubicBezTo>
                <a:cubicBezTo>
                  <a:pt x="6155" y="23591"/>
                  <a:pt x="6561" y="23263"/>
                  <a:pt x="6405" y="23083"/>
                </a:cubicBezTo>
                <a:cubicBezTo>
                  <a:pt x="6257" y="22896"/>
                  <a:pt x="5953" y="23044"/>
                  <a:pt x="5765" y="22943"/>
                </a:cubicBezTo>
                <a:cubicBezTo>
                  <a:pt x="5578" y="22842"/>
                  <a:pt x="5219" y="21944"/>
                  <a:pt x="5001" y="21398"/>
                </a:cubicBezTo>
                <a:cubicBezTo>
                  <a:pt x="4782" y="20860"/>
                  <a:pt x="4525" y="19736"/>
                  <a:pt x="4455" y="19081"/>
                </a:cubicBezTo>
                <a:cubicBezTo>
                  <a:pt x="4392" y="18418"/>
                  <a:pt x="4291" y="17911"/>
                  <a:pt x="4268" y="17685"/>
                </a:cubicBezTo>
                <a:cubicBezTo>
                  <a:pt x="4252" y="17466"/>
                  <a:pt x="4252" y="17061"/>
                  <a:pt x="4252" y="17061"/>
                </a:cubicBezTo>
                <a:cubicBezTo>
                  <a:pt x="4252" y="17061"/>
                  <a:pt x="4455" y="16296"/>
                  <a:pt x="4525" y="15976"/>
                </a:cubicBezTo>
                <a:cubicBezTo>
                  <a:pt x="4595" y="15649"/>
                  <a:pt x="4595" y="15415"/>
                  <a:pt x="4595" y="15415"/>
                </a:cubicBezTo>
                <a:cubicBezTo>
                  <a:pt x="4595" y="15415"/>
                  <a:pt x="4946" y="15485"/>
                  <a:pt x="4946" y="15259"/>
                </a:cubicBezTo>
                <a:cubicBezTo>
                  <a:pt x="4946" y="14073"/>
                  <a:pt x="4720" y="12013"/>
                  <a:pt x="4681" y="10352"/>
                </a:cubicBezTo>
                <a:cubicBezTo>
                  <a:pt x="4642" y="8784"/>
                  <a:pt x="4689" y="8207"/>
                  <a:pt x="5001" y="7747"/>
                </a:cubicBezTo>
                <a:cubicBezTo>
                  <a:pt x="5329" y="7271"/>
                  <a:pt x="5250" y="6623"/>
                  <a:pt x="4938" y="6093"/>
                </a:cubicBezTo>
                <a:cubicBezTo>
                  <a:pt x="4619" y="5570"/>
                  <a:pt x="4205" y="5141"/>
                  <a:pt x="3940" y="4806"/>
                </a:cubicBezTo>
                <a:cubicBezTo>
                  <a:pt x="3682" y="4462"/>
                  <a:pt x="3643" y="4447"/>
                  <a:pt x="3721" y="4150"/>
                </a:cubicBezTo>
                <a:cubicBezTo>
                  <a:pt x="3792" y="3846"/>
                  <a:pt x="3792" y="3472"/>
                  <a:pt x="3979" y="3487"/>
                </a:cubicBezTo>
                <a:cubicBezTo>
                  <a:pt x="4166" y="3511"/>
                  <a:pt x="4338" y="3487"/>
                  <a:pt x="4431" y="3245"/>
                </a:cubicBezTo>
                <a:cubicBezTo>
                  <a:pt x="4525" y="3004"/>
                  <a:pt x="4751" y="2551"/>
                  <a:pt x="4767" y="2239"/>
                </a:cubicBezTo>
                <a:cubicBezTo>
                  <a:pt x="4775" y="2075"/>
                  <a:pt x="4759" y="1981"/>
                  <a:pt x="4751" y="1919"/>
                </a:cubicBezTo>
                <a:cubicBezTo>
                  <a:pt x="4954" y="1615"/>
                  <a:pt x="5032" y="1076"/>
                  <a:pt x="4813" y="772"/>
                </a:cubicBezTo>
                <a:cubicBezTo>
                  <a:pt x="4634" y="523"/>
                  <a:pt x="4369" y="366"/>
                  <a:pt x="4088" y="296"/>
                </a:cubicBezTo>
                <a:cubicBezTo>
                  <a:pt x="3066" y="0"/>
                  <a:pt x="2169" y="359"/>
                  <a:pt x="2263" y="134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5695" tIns="22847" rIns="45695" bIns="22847" anchor="ctr"/>
          <a:p>
            <a:endParaRPr lang="en-US" sz="675">
              <a:latin typeface="Calibri" panose="020F0502020204030204" pitchFamily="34" charset="0"/>
            </a:endParaRPr>
          </a:p>
        </p:txBody>
      </p:sp>
      <p:sp>
        <p:nvSpPr>
          <p:cNvPr id="117" name="Freeform 2"/>
          <p:cNvSpPr>
            <a:spLocks noChangeArrowheads="1"/>
          </p:cNvSpPr>
          <p:nvPr/>
        </p:nvSpPr>
        <p:spPr bwMode="auto">
          <a:xfrm>
            <a:off x="5933846" y="1236938"/>
            <a:ext cx="767993" cy="3197649"/>
          </a:xfrm>
          <a:custGeom>
            <a:avLst/>
            <a:gdLst>
              <a:gd name="T0" fmla="*/ 514 w 5750"/>
              <a:gd name="T1" fmla="*/ 570 h 23958"/>
              <a:gd name="T2" fmla="*/ 514 w 5750"/>
              <a:gd name="T3" fmla="*/ 570 h 23958"/>
              <a:gd name="T4" fmla="*/ 733 w 5750"/>
              <a:gd name="T5" fmla="*/ 367 h 23958"/>
              <a:gd name="T6" fmla="*/ 1084 w 5750"/>
              <a:gd name="T7" fmla="*/ 172 h 23958"/>
              <a:gd name="T8" fmla="*/ 2168 w 5750"/>
              <a:gd name="T9" fmla="*/ 117 h 23958"/>
              <a:gd name="T10" fmla="*/ 3011 w 5750"/>
              <a:gd name="T11" fmla="*/ 866 h 23958"/>
              <a:gd name="T12" fmla="*/ 3120 w 5750"/>
              <a:gd name="T13" fmla="*/ 1966 h 23958"/>
              <a:gd name="T14" fmla="*/ 2863 w 5750"/>
              <a:gd name="T15" fmla="*/ 2793 h 23958"/>
              <a:gd name="T16" fmla="*/ 3175 w 5750"/>
              <a:gd name="T17" fmla="*/ 3160 h 23958"/>
              <a:gd name="T18" fmla="*/ 4470 w 5750"/>
              <a:gd name="T19" fmla="*/ 4096 h 23958"/>
              <a:gd name="T20" fmla="*/ 5320 w 5750"/>
              <a:gd name="T21" fmla="*/ 5781 h 23958"/>
              <a:gd name="T22" fmla="*/ 5539 w 5750"/>
              <a:gd name="T23" fmla="*/ 7521 h 23958"/>
              <a:gd name="T24" fmla="*/ 5430 w 5750"/>
              <a:gd name="T25" fmla="*/ 8621 h 23958"/>
              <a:gd name="T26" fmla="*/ 5695 w 5750"/>
              <a:gd name="T27" fmla="*/ 12458 h 23958"/>
              <a:gd name="T28" fmla="*/ 5118 w 5750"/>
              <a:gd name="T29" fmla="*/ 12801 h 23958"/>
              <a:gd name="T30" fmla="*/ 4735 w 5750"/>
              <a:gd name="T31" fmla="*/ 13004 h 23958"/>
              <a:gd name="T32" fmla="*/ 4657 w 5750"/>
              <a:gd name="T33" fmla="*/ 14252 h 23958"/>
              <a:gd name="T34" fmla="*/ 4602 w 5750"/>
              <a:gd name="T35" fmla="*/ 15649 h 23958"/>
              <a:gd name="T36" fmla="*/ 5063 w 5750"/>
              <a:gd name="T37" fmla="*/ 18785 h 23958"/>
              <a:gd name="T38" fmla="*/ 4860 w 5750"/>
              <a:gd name="T39" fmla="*/ 22982 h 23958"/>
              <a:gd name="T40" fmla="*/ 4876 w 5750"/>
              <a:gd name="T41" fmla="*/ 23645 h 23958"/>
              <a:gd name="T42" fmla="*/ 4290 w 5750"/>
              <a:gd name="T43" fmla="*/ 23700 h 23958"/>
              <a:gd name="T44" fmla="*/ 4314 w 5750"/>
              <a:gd name="T45" fmla="*/ 23536 h 23958"/>
              <a:gd name="T46" fmla="*/ 3097 w 5750"/>
              <a:gd name="T47" fmla="*/ 23918 h 23958"/>
              <a:gd name="T48" fmla="*/ 1724 w 5750"/>
              <a:gd name="T49" fmla="*/ 23684 h 23958"/>
              <a:gd name="T50" fmla="*/ 1927 w 5750"/>
              <a:gd name="T51" fmla="*/ 23317 h 23958"/>
              <a:gd name="T52" fmla="*/ 2403 w 5750"/>
              <a:gd name="T53" fmla="*/ 23115 h 23958"/>
              <a:gd name="T54" fmla="*/ 2332 w 5750"/>
              <a:gd name="T55" fmla="*/ 22951 h 23958"/>
              <a:gd name="T56" fmla="*/ 1100 w 5750"/>
              <a:gd name="T57" fmla="*/ 23060 h 23958"/>
              <a:gd name="T58" fmla="*/ 39 w 5750"/>
              <a:gd name="T59" fmla="*/ 22802 h 23958"/>
              <a:gd name="T60" fmla="*/ 421 w 5750"/>
              <a:gd name="T61" fmla="*/ 22413 h 23958"/>
              <a:gd name="T62" fmla="*/ 1193 w 5750"/>
              <a:gd name="T63" fmla="*/ 22342 h 23958"/>
              <a:gd name="T64" fmla="*/ 1575 w 5750"/>
              <a:gd name="T65" fmla="*/ 22139 h 23958"/>
              <a:gd name="T66" fmla="*/ 1872 w 5750"/>
              <a:gd name="T67" fmla="*/ 20524 h 23958"/>
              <a:gd name="T68" fmla="*/ 2091 w 5750"/>
              <a:gd name="T69" fmla="*/ 19331 h 23958"/>
              <a:gd name="T70" fmla="*/ 1654 w 5750"/>
              <a:gd name="T71" fmla="*/ 17264 h 23958"/>
              <a:gd name="T72" fmla="*/ 1490 w 5750"/>
              <a:gd name="T73" fmla="*/ 15571 h 23958"/>
              <a:gd name="T74" fmla="*/ 936 w 5750"/>
              <a:gd name="T75" fmla="*/ 11928 h 23958"/>
              <a:gd name="T76" fmla="*/ 881 w 5750"/>
              <a:gd name="T77" fmla="*/ 10290 h 23958"/>
              <a:gd name="T78" fmla="*/ 866 w 5750"/>
              <a:gd name="T79" fmla="*/ 9799 h 23958"/>
              <a:gd name="T80" fmla="*/ 858 w 5750"/>
              <a:gd name="T81" fmla="*/ 9541 h 23958"/>
              <a:gd name="T82" fmla="*/ 1170 w 5750"/>
              <a:gd name="T83" fmla="*/ 5664 h 23958"/>
              <a:gd name="T84" fmla="*/ 1342 w 5750"/>
              <a:gd name="T85" fmla="*/ 4657 h 23958"/>
              <a:gd name="T86" fmla="*/ 1419 w 5750"/>
              <a:gd name="T87" fmla="*/ 4002 h 23958"/>
              <a:gd name="T88" fmla="*/ 1326 w 5750"/>
              <a:gd name="T89" fmla="*/ 3659 h 23958"/>
              <a:gd name="T90" fmla="*/ 811 w 5750"/>
              <a:gd name="T91" fmla="*/ 3277 h 23958"/>
              <a:gd name="T92" fmla="*/ 335 w 5750"/>
              <a:gd name="T93" fmla="*/ 3058 h 23958"/>
              <a:gd name="T94" fmla="*/ 374 w 5750"/>
              <a:gd name="T95" fmla="*/ 2738 h 23958"/>
              <a:gd name="T96" fmla="*/ 429 w 5750"/>
              <a:gd name="T97" fmla="*/ 2621 h 23958"/>
              <a:gd name="T98" fmla="*/ 312 w 5750"/>
              <a:gd name="T99" fmla="*/ 2465 h 23958"/>
              <a:gd name="T100" fmla="*/ 125 w 5750"/>
              <a:gd name="T101" fmla="*/ 2348 h 23958"/>
              <a:gd name="T102" fmla="*/ 257 w 5750"/>
              <a:gd name="T103" fmla="*/ 1927 h 23958"/>
              <a:gd name="T104" fmla="*/ 374 w 5750"/>
              <a:gd name="T105" fmla="*/ 1560 h 23958"/>
              <a:gd name="T106" fmla="*/ 522 w 5750"/>
              <a:gd name="T107" fmla="*/ 1053 h 23958"/>
              <a:gd name="T108" fmla="*/ 514 w 5750"/>
              <a:gd name="T109" fmla="*/ 570 h 23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50" h="23958">
                <a:moveTo>
                  <a:pt x="514" y="570"/>
                </a:moveTo>
                <a:lnTo>
                  <a:pt x="514" y="570"/>
                </a:lnTo>
                <a:cubicBezTo>
                  <a:pt x="421" y="460"/>
                  <a:pt x="554" y="367"/>
                  <a:pt x="733" y="367"/>
                </a:cubicBezTo>
                <a:cubicBezTo>
                  <a:pt x="920" y="367"/>
                  <a:pt x="788" y="172"/>
                  <a:pt x="1084" y="172"/>
                </a:cubicBezTo>
                <a:cubicBezTo>
                  <a:pt x="1373" y="172"/>
                  <a:pt x="1817" y="0"/>
                  <a:pt x="2168" y="117"/>
                </a:cubicBezTo>
                <a:cubicBezTo>
                  <a:pt x="2512" y="226"/>
                  <a:pt x="2808" y="460"/>
                  <a:pt x="3011" y="866"/>
                </a:cubicBezTo>
                <a:cubicBezTo>
                  <a:pt x="3214" y="1272"/>
                  <a:pt x="3245" y="1638"/>
                  <a:pt x="3120" y="1966"/>
                </a:cubicBezTo>
                <a:cubicBezTo>
                  <a:pt x="2988" y="2294"/>
                  <a:pt x="2863" y="2793"/>
                  <a:pt x="2863" y="2793"/>
                </a:cubicBezTo>
                <a:cubicBezTo>
                  <a:pt x="2863" y="2793"/>
                  <a:pt x="2902" y="2957"/>
                  <a:pt x="3175" y="3160"/>
                </a:cubicBezTo>
                <a:cubicBezTo>
                  <a:pt x="3448" y="3362"/>
                  <a:pt x="3986" y="3604"/>
                  <a:pt x="4470" y="4096"/>
                </a:cubicBezTo>
                <a:cubicBezTo>
                  <a:pt x="4946" y="4595"/>
                  <a:pt x="5118" y="5430"/>
                  <a:pt x="5320" y="5781"/>
                </a:cubicBezTo>
                <a:cubicBezTo>
                  <a:pt x="5523" y="6132"/>
                  <a:pt x="5375" y="7084"/>
                  <a:pt x="5539" y="7521"/>
                </a:cubicBezTo>
                <a:cubicBezTo>
                  <a:pt x="5702" y="7965"/>
                  <a:pt x="5430" y="8457"/>
                  <a:pt x="5430" y="8621"/>
                </a:cubicBezTo>
                <a:cubicBezTo>
                  <a:pt x="5430" y="8792"/>
                  <a:pt x="5640" y="12239"/>
                  <a:pt x="5695" y="12458"/>
                </a:cubicBezTo>
                <a:cubicBezTo>
                  <a:pt x="5749" y="12676"/>
                  <a:pt x="5609" y="12684"/>
                  <a:pt x="5118" y="12801"/>
                </a:cubicBezTo>
                <a:cubicBezTo>
                  <a:pt x="4618" y="12910"/>
                  <a:pt x="4805" y="12864"/>
                  <a:pt x="4735" y="13004"/>
                </a:cubicBezTo>
                <a:cubicBezTo>
                  <a:pt x="4657" y="13152"/>
                  <a:pt x="4657" y="13870"/>
                  <a:pt x="4657" y="14252"/>
                </a:cubicBezTo>
                <a:cubicBezTo>
                  <a:pt x="4657" y="14642"/>
                  <a:pt x="4548" y="15118"/>
                  <a:pt x="4602" y="15649"/>
                </a:cubicBezTo>
                <a:cubicBezTo>
                  <a:pt x="4657" y="16179"/>
                  <a:pt x="5079" y="17903"/>
                  <a:pt x="5063" y="18785"/>
                </a:cubicBezTo>
                <a:cubicBezTo>
                  <a:pt x="5047" y="19666"/>
                  <a:pt x="4844" y="22654"/>
                  <a:pt x="4860" y="22982"/>
                </a:cubicBezTo>
                <a:cubicBezTo>
                  <a:pt x="4876" y="23317"/>
                  <a:pt x="4876" y="23645"/>
                  <a:pt x="4876" y="23645"/>
                </a:cubicBezTo>
                <a:cubicBezTo>
                  <a:pt x="4290" y="23700"/>
                  <a:pt x="4290" y="23700"/>
                  <a:pt x="4290" y="23700"/>
                </a:cubicBezTo>
                <a:cubicBezTo>
                  <a:pt x="4314" y="23536"/>
                  <a:pt x="4314" y="23536"/>
                  <a:pt x="4314" y="23536"/>
                </a:cubicBezTo>
                <a:cubicBezTo>
                  <a:pt x="4314" y="23536"/>
                  <a:pt x="3908" y="23879"/>
                  <a:pt x="3097" y="23918"/>
                </a:cubicBezTo>
                <a:cubicBezTo>
                  <a:pt x="2293" y="23957"/>
                  <a:pt x="1817" y="23809"/>
                  <a:pt x="1724" y="23684"/>
                </a:cubicBezTo>
                <a:cubicBezTo>
                  <a:pt x="1630" y="23551"/>
                  <a:pt x="1669" y="23317"/>
                  <a:pt x="1927" y="23317"/>
                </a:cubicBezTo>
                <a:cubicBezTo>
                  <a:pt x="2184" y="23317"/>
                  <a:pt x="2309" y="23185"/>
                  <a:pt x="2403" y="23115"/>
                </a:cubicBezTo>
                <a:cubicBezTo>
                  <a:pt x="2496" y="23037"/>
                  <a:pt x="2332" y="22951"/>
                  <a:pt x="2332" y="22951"/>
                </a:cubicBezTo>
                <a:cubicBezTo>
                  <a:pt x="2332" y="22951"/>
                  <a:pt x="1708" y="23115"/>
                  <a:pt x="1100" y="23060"/>
                </a:cubicBezTo>
                <a:cubicBezTo>
                  <a:pt x="499" y="23005"/>
                  <a:pt x="78" y="22912"/>
                  <a:pt x="39" y="22802"/>
                </a:cubicBezTo>
                <a:cubicBezTo>
                  <a:pt x="0" y="22693"/>
                  <a:pt x="93" y="22413"/>
                  <a:pt x="421" y="22413"/>
                </a:cubicBezTo>
                <a:cubicBezTo>
                  <a:pt x="756" y="22413"/>
                  <a:pt x="991" y="22451"/>
                  <a:pt x="1193" y="22342"/>
                </a:cubicBezTo>
                <a:cubicBezTo>
                  <a:pt x="1396" y="22233"/>
                  <a:pt x="1575" y="22139"/>
                  <a:pt x="1575" y="22139"/>
                </a:cubicBezTo>
                <a:cubicBezTo>
                  <a:pt x="1575" y="22139"/>
                  <a:pt x="1669" y="21133"/>
                  <a:pt x="1872" y="20524"/>
                </a:cubicBezTo>
                <a:cubicBezTo>
                  <a:pt x="2075" y="19924"/>
                  <a:pt x="2239" y="19518"/>
                  <a:pt x="2091" y="19331"/>
                </a:cubicBezTo>
                <a:cubicBezTo>
                  <a:pt x="1942" y="19151"/>
                  <a:pt x="1630" y="17888"/>
                  <a:pt x="1654" y="17264"/>
                </a:cubicBezTo>
                <a:cubicBezTo>
                  <a:pt x="1669" y="16639"/>
                  <a:pt x="1669" y="16164"/>
                  <a:pt x="1490" y="15571"/>
                </a:cubicBezTo>
                <a:cubicBezTo>
                  <a:pt x="1303" y="14986"/>
                  <a:pt x="897" y="13004"/>
                  <a:pt x="936" y="11928"/>
                </a:cubicBezTo>
                <a:cubicBezTo>
                  <a:pt x="975" y="10844"/>
                  <a:pt x="897" y="10548"/>
                  <a:pt x="881" y="10290"/>
                </a:cubicBezTo>
                <a:cubicBezTo>
                  <a:pt x="866" y="10033"/>
                  <a:pt x="866" y="9799"/>
                  <a:pt x="866" y="9799"/>
                </a:cubicBezTo>
                <a:cubicBezTo>
                  <a:pt x="858" y="9713"/>
                  <a:pt x="858" y="9627"/>
                  <a:pt x="858" y="9541"/>
                </a:cubicBezTo>
                <a:cubicBezTo>
                  <a:pt x="842" y="7833"/>
                  <a:pt x="975" y="6889"/>
                  <a:pt x="1170" y="5664"/>
                </a:cubicBezTo>
                <a:cubicBezTo>
                  <a:pt x="1232" y="5235"/>
                  <a:pt x="1342" y="4899"/>
                  <a:pt x="1342" y="4657"/>
                </a:cubicBezTo>
                <a:cubicBezTo>
                  <a:pt x="1342" y="4423"/>
                  <a:pt x="1419" y="4002"/>
                  <a:pt x="1419" y="4002"/>
                </a:cubicBezTo>
                <a:cubicBezTo>
                  <a:pt x="1419" y="4002"/>
                  <a:pt x="1490" y="3924"/>
                  <a:pt x="1326" y="3659"/>
                </a:cubicBezTo>
                <a:cubicBezTo>
                  <a:pt x="1170" y="3394"/>
                  <a:pt x="1139" y="3261"/>
                  <a:pt x="811" y="3277"/>
                </a:cubicBezTo>
                <a:cubicBezTo>
                  <a:pt x="491" y="3292"/>
                  <a:pt x="265" y="3284"/>
                  <a:pt x="335" y="3058"/>
                </a:cubicBezTo>
                <a:cubicBezTo>
                  <a:pt x="405" y="2840"/>
                  <a:pt x="312" y="2793"/>
                  <a:pt x="374" y="2738"/>
                </a:cubicBezTo>
                <a:cubicBezTo>
                  <a:pt x="429" y="2684"/>
                  <a:pt x="499" y="2653"/>
                  <a:pt x="429" y="2621"/>
                </a:cubicBezTo>
                <a:cubicBezTo>
                  <a:pt x="366" y="2582"/>
                  <a:pt x="312" y="2590"/>
                  <a:pt x="312" y="2465"/>
                </a:cubicBezTo>
                <a:cubicBezTo>
                  <a:pt x="312" y="2348"/>
                  <a:pt x="195" y="2411"/>
                  <a:pt x="125" y="2348"/>
                </a:cubicBezTo>
                <a:cubicBezTo>
                  <a:pt x="46" y="2294"/>
                  <a:pt x="156" y="2099"/>
                  <a:pt x="257" y="1927"/>
                </a:cubicBezTo>
                <a:cubicBezTo>
                  <a:pt x="358" y="1748"/>
                  <a:pt x="429" y="1693"/>
                  <a:pt x="374" y="1560"/>
                </a:cubicBezTo>
                <a:cubicBezTo>
                  <a:pt x="312" y="1428"/>
                  <a:pt x="405" y="1295"/>
                  <a:pt x="522" y="1053"/>
                </a:cubicBezTo>
                <a:cubicBezTo>
                  <a:pt x="639" y="819"/>
                  <a:pt x="710" y="749"/>
                  <a:pt x="514" y="57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5695" tIns="22847" rIns="45695" bIns="22847" anchor="ctr"/>
          <a:p>
            <a:endParaRPr lang="en-US" sz="675">
              <a:latin typeface="Calibri" panose="020F0502020204030204" pitchFamily="34" charset="0"/>
            </a:endParaRPr>
          </a:p>
        </p:txBody>
      </p:sp>
      <p:sp>
        <p:nvSpPr>
          <p:cNvPr id="4" name="Zone de texte 3"/>
          <p:cNvSpPr txBox="1"/>
          <p:nvPr/>
        </p:nvSpPr>
        <p:spPr>
          <a:xfrm>
            <a:off x="3790315" y="4183380"/>
            <a:ext cx="14935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>
                <a:solidFill>
                  <a:schemeClr val="accent1"/>
                </a:solidFill>
                <a:latin typeface="Georgia" panose="02040502050405020303" charset="0"/>
                <a:cs typeface="Georgia" panose="02040502050405020303" charset="0"/>
              </a:rPr>
              <a:t>8623</a:t>
            </a:r>
            <a:r>
              <a:rPr lang="fr-FR" altLang="en-US">
                <a:solidFill>
                  <a:schemeClr val="accent1"/>
                </a:solidFill>
                <a:latin typeface="Georgia" panose="02040502050405020303" charset="0"/>
                <a:cs typeface="Georgia" panose="02040502050405020303" charset="0"/>
              </a:rPr>
              <a:t> Clients</a:t>
            </a:r>
            <a:endParaRPr lang="fr-FR" altLang="en-US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Zone de texte 1"/>
          <p:cNvSpPr txBox="1"/>
          <p:nvPr/>
        </p:nvSpPr>
        <p:spPr>
          <a:xfrm>
            <a:off x="6701790" y="1888490"/>
            <a:ext cx="9810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4 483 Hommes</a:t>
            </a:r>
            <a:endParaRPr lang="fr-FR" altLang="en-US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Zone de texte 4"/>
          <p:cNvSpPr txBox="1"/>
          <p:nvPr/>
        </p:nvSpPr>
        <p:spPr>
          <a:xfrm>
            <a:off x="1082040" y="1676400"/>
            <a:ext cx="9620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4 139 Femmes</a:t>
            </a:r>
            <a:endParaRPr lang="fr-FR" altLang="en-US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6" name="Arrondir un rectangle avec un coin diagonal 5"/>
          <p:cNvSpPr/>
          <p:nvPr/>
        </p:nvSpPr>
        <p:spPr>
          <a:xfrm>
            <a:off x="2486025" y="320040"/>
            <a:ext cx="3228975" cy="4476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partition par genre des Clients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Diagramme 2"/>
          <p:cNvGraphicFramePr/>
          <p:nvPr/>
        </p:nvGraphicFramePr>
        <p:xfrm>
          <a:off x="0" y="0"/>
          <a:ext cx="773811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Zone de texte 3"/>
          <p:cNvSpPr txBox="1"/>
          <p:nvPr/>
        </p:nvSpPr>
        <p:spPr>
          <a:xfrm>
            <a:off x="1074420" y="145415"/>
            <a:ext cx="468503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fr-FR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         Catégorie d'age</a:t>
            </a:r>
            <a:endParaRPr lang="fr-FR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Arrondir un rectangle avec un coin diagonal 1"/>
          <p:cNvSpPr/>
          <p:nvPr/>
        </p:nvSpPr>
        <p:spPr>
          <a:xfrm>
            <a:off x="2619375" y="186690"/>
            <a:ext cx="2952750" cy="4191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Les catégories d'age des clients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rarion de categ_produit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60095" y="984885"/>
            <a:ext cx="6966585" cy="3449955"/>
          </a:xfrm>
          <a:prstGeom prst="rect">
            <a:avLst/>
          </a:prstGeom>
        </p:spPr>
      </p:pic>
      <p:sp>
        <p:nvSpPr>
          <p:cNvPr id="3" name="Arrondir un rectangle avec un coin diagonal 2"/>
          <p:cNvSpPr/>
          <p:nvPr/>
        </p:nvSpPr>
        <p:spPr>
          <a:xfrm>
            <a:off x="2476500" y="300990"/>
            <a:ext cx="3181350" cy="4953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partition des catégories des Produits vendus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Espace réservé pour une image 5" descr="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77595" y="1194435"/>
            <a:ext cx="6988175" cy="342963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3042920" y="504825"/>
            <a:ext cx="2943225" cy="5619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Valeur aberrante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hist_chiffre_aff_prix_produit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92785" y="899795"/>
            <a:ext cx="7129780" cy="3790950"/>
          </a:xfrm>
          <a:prstGeom prst="rect">
            <a:avLst/>
          </a:prstGeom>
        </p:spPr>
      </p:pic>
      <p:sp>
        <p:nvSpPr>
          <p:cNvPr id="4" name="Arrondir un rectangle avec un coin diagonal 3"/>
          <p:cNvSpPr/>
          <p:nvPr/>
        </p:nvSpPr>
        <p:spPr>
          <a:xfrm>
            <a:off x="2876550" y="272415"/>
            <a:ext cx="3105150" cy="5143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Les prix des produit plus rentable 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Espace réservé pour une image 3"/>
          <p:cNvSpPr/>
          <p:nvPr>
            <p:ph type="pic" sz="quarter" idx="10"/>
          </p:nvPr>
        </p:nvSpPr>
        <p:spPr/>
      </p:sp>
      <p:graphicFrame>
        <p:nvGraphicFramePr>
          <p:cNvPr id="2" name="Diagramme 1"/>
          <p:cNvGraphicFramePr/>
          <p:nvPr/>
        </p:nvGraphicFramePr>
        <p:xfrm>
          <a:off x="508000" y="-137160"/>
          <a:ext cx="729932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Zone de texte 2"/>
          <p:cNvSpPr txBox="1"/>
          <p:nvPr/>
        </p:nvSpPr>
        <p:spPr>
          <a:xfrm>
            <a:off x="1520825" y="133350"/>
            <a:ext cx="407670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p>
            <a:pPr algn="ctr"/>
            <a:r>
              <a:rPr lang="fr-FR" altLang="en-US" sz="2000" b="1">
                <a:ln>
                  <a:solidFill>
                    <a:schemeClr val="tx2"/>
                  </a:solidFill>
                </a:ln>
                <a:effectLst>
                  <a:reflection blurRad="6350" stA="60000" endA="900" endPos="60000" dist="29997" dir="5400000" sy="-100000" algn="bl" rotWithShape="0"/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fr-FR" altLang="en-US" sz="2000" b="1">
              <a:ln>
                <a:solidFill>
                  <a:schemeClr val="tx2"/>
                </a:solidFill>
              </a:ln>
              <a:effectLst>
                <a:reflection blurRad="6350" stA="60000" endA="900" endPos="60000" dist="29997" dir="5400000" sy="-100000" algn="bl" rotWithShape="0"/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6625" y="190500"/>
            <a:ext cx="3390900" cy="6477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1800" b="1">
                <a:ln>
                  <a:solidFill>
                    <a:schemeClr val="tx2"/>
                  </a:solidFill>
                </a:ln>
                <a:solidFill>
                  <a:schemeClr val="accent1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Analyse catégorie des produits</a:t>
            </a:r>
            <a:endParaRPr lang="fr-FR" altLang="en-US" sz="1800" b="1">
              <a:ln>
                <a:solidFill>
                  <a:schemeClr val="tx2"/>
                </a:solidFill>
              </a:ln>
              <a:solidFill>
                <a:schemeClr val="accent1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boîte de moustache tous categ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932815" y="1061085"/>
            <a:ext cx="6555740" cy="3306445"/>
          </a:xfrm>
          <a:prstGeom prst="rect">
            <a:avLst/>
          </a:prstGeom>
        </p:spPr>
      </p:pic>
      <p:sp>
        <p:nvSpPr>
          <p:cNvPr id="3" name="Arrondir un rectangle avec un coin diagonal 2"/>
          <p:cNvSpPr/>
          <p:nvPr/>
        </p:nvSpPr>
        <p:spPr>
          <a:xfrm>
            <a:off x="2524125" y="320040"/>
            <a:ext cx="3505200" cy="5715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courbe de dispertion des prix catégories des produits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courbe de lorenz tous categ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68350" y="1147445"/>
            <a:ext cx="6929755" cy="3448050"/>
          </a:xfrm>
          <a:prstGeom prst="rect">
            <a:avLst/>
          </a:prstGeom>
        </p:spPr>
      </p:pic>
      <p:sp>
        <p:nvSpPr>
          <p:cNvPr id="3" name="Arrondir un rectangle avec un coin diagonal 2"/>
          <p:cNvSpPr/>
          <p:nvPr/>
        </p:nvSpPr>
        <p:spPr>
          <a:xfrm>
            <a:off x="2495550" y="377190"/>
            <a:ext cx="3276600" cy="59055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Les courbes de Lorenz  des prix des Catégories des produits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chm_sa_oct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466090" y="767080"/>
            <a:ext cx="7522210" cy="391350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09825" y="205740"/>
            <a:ext cx="3505200" cy="4953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Les Chiffres d'affraires mensuels</a:t>
            </a:r>
            <a:r>
              <a:rPr lang="fr-FR" altLang="en-US"/>
              <a:t> </a:t>
            </a:r>
            <a:endParaRPr lang="fr-F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Espace réservé pour une image 4" descr="ch_catg-age_t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05460" y="393065"/>
            <a:ext cx="5126990" cy="4349115"/>
          </a:xfrm>
          <a:prstGeom prst="rect">
            <a:avLst/>
          </a:prstGeom>
        </p:spPr>
      </p:pic>
      <p:sp>
        <p:nvSpPr>
          <p:cNvPr id="3" name="Zone de texte 2"/>
          <p:cNvSpPr txBox="1"/>
          <p:nvPr/>
        </p:nvSpPr>
        <p:spPr>
          <a:xfrm>
            <a:off x="5798185" y="393065"/>
            <a:ext cx="230759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sz="2000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Chiffres d'affaires  par catégorie d'age</a:t>
            </a:r>
            <a:endParaRPr lang="fr-FR" altLang="en-US" sz="2000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sz="2000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fr-FR" altLang="en-US" sz="14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18-24 ans:828 384 €</a:t>
            </a:r>
            <a:endParaRPr lang="fr-FR" altLang="en-US" sz="14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fr-FR" altLang="en-US" sz="14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25-64 ans :4 091 779 €</a:t>
            </a:r>
            <a:endParaRPr lang="fr-FR" altLang="en-US" sz="14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342900" indent="-342900">
              <a:buFont typeface="Wingdings" panose="05000000000000000000" charset="0"/>
              <a:buChar char="v"/>
            </a:pPr>
            <a:r>
              <a:rPr lang="fr-FR" altLang="en-US" sz="14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+65 ans : 449 443 €</a:t>
            </a:r>
            <a:endParaRPr lang="fr-FR" altLang="en-US" sz="14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50"/>
          <p:cNvGraphicFramePr>
            <a:graphicFrameLocks noGrp="1"/>
          </p:cNvGraphicFramePr>
          <p:nvPr/>
        </p:nvGraphicFramePr>
        <p:xfrm>
          <a:off x="1400993" y="1506984"/>
          <a:ext cx="1490177" cy="198850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90177"/>
              </a:tblGrid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bg-BG" sz="1100" b="0" dirty="0">
                        <a:solidFill>
                          <a:schemeClr val="tx2"/>
                        </a:solidFill>
                        <a:latin typeface="Lato"/>
                        <a:ea typeface="Lato"/>
                        <a:cs typeface="Lato"/>
                      </a:endParaRPr>
                    </a:p>
                  </a:txBody>
                  <a:tcPr marL="82275" marR="82275" marT="41148" marB="41148"/>
                </a:tc>
              </a:tr>
              <a:tr h="334010">
                <a:tc>
                  <a:txBody>
                    <a:bodyPr/>
                    <a:lstStyle/>
                    <a:p>
                      <a:pPr marL="0" marR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b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</a:rPr>
                        <a:t>catég_prod_0:  20%</a:t>
                      </a:r>
                      <a:endParaRPr lang="fr-FR" alt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catég_prod_1:  38 %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catég_prod_2:  42 %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b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</a:rPr>
                        <a:t>médiane : 26€</a:t>
                      </a:r>
                      <a:endParaRPr lang="fr-FR" alt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en-US" sz="1100" baseline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 : 68.99 €</a:t>
                      </a:r>
                      <a:endParaRPr lang="fr-FR" altLang="en-US" sz="1100" baseline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</a:tbl>
          </a:graphicData>
        </a:graphic>
      </p:graphicFrame>
      <p:sp>
        <p:nvSpPr>
          <p:cNvPr id="152" name="Round Same Side Corner Rectangle 151"/>
          <p:cNvSpPr/>
          <p:nvPr/>
        </p:nvSpPr>
        <p:spPr>
          <a:xfrm rot="10800000">
            <a:off x="1400995" y="3485516"/>
            <a:ext cx="1490177" cy="345177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3" tIns="41141" rIns="82283" bIns="41141" rtlCol="0" anchor="ctr"/>
          <a:lstStyle/>
          <a:p>
            <a:pPr algn="ctr"/>
            <a:endParaRPr lang="bg-BG" sz="6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742225" y="1515342"/>
            <a:ext cx="807720" cy="47498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zh-CN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18-24 ans</a:t>
            </a:r>
            <a:r>
              <a:rPr lang="zh-CN" altLang="en-US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
</a:t>
            </a:r>
            <a:endParaRPr lang="zh-CN" altLang="en-US" sz="1275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502514" y="3499597"/>
            <a:ext cx="1287145" cy="27813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en-US" sz="1275" b="1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moyenne: 41.7 €</a:t>
            </a:r>
            <a:endParaRPr lang="fr-FR" altLang="en-US" sz="1275" b="1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graphicFrame>
        <p:nvGraphicFramePr>
          <p:cNvPr id="201" name="Table 200"/>
          <p:cNvGraphicFramePr>
            <a:graphicFrameLocks noGrp="1"/>
          </p:cNvGraphicFramePr>
          <p:nvPr/>
        </p:nvGraphicFramePr>
        <p:xfrm>
          <a:off x="3022463" y="1506984"/>
          <a:ext cx="1490177" cy="198850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0177"/>
              </a:tblGrid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bg-BG" sz="1100" b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catég_prod_0:  66%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catég_prod_1:  32 %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40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catég_prod_2:  03%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b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</a:rPr>
                        <a:t>médiane : 13€</a:t>
                      </a:r>
                      <a:endParaRPr lang="fr-FR" alt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en-US" sz="1100" baseline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 : 15.99 €</a:t>
                      </a:r>
                      <a:endParaRPr lang="fr-FR" altLang="en-US" sz="1100" baseline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</a:tbl>
          </a:graphicData>
        </a:graphic>
      </p:graphicFrame>
      <p:sp>
        <p:nvSpPr>
          <p:cNvPr id="202" name="Round Same Side Corner Rectangle 201"/>
          <p:cNvSpPr/>
          <p:nvPr/>
        </p:nvSpPr>
        <p:spPr>
          <a:xfrm rot="10800000">
            <a:off x="3022465" y="3485516"/>
            <a:ext cx="1490177" cy="345177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3" tIns="41141" rIns="82283" bIns="41141" rtlCol="0" anchor="ctr"/>
          <a:lstStyle/>
          <a:p>
            <a:pPr algn="ctr"/>
            <a:endParaRPr lang="bg-BG" sz="6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363695" y="1515342"/>
            <a:ext cx="807720" cy="47498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zh-CN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25-64 ans</a:t>
            </a:r>
            <a:r>
              <a:rPr lang="zh-CN" altLang="en-US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
</a:t>
            </a:r>
            <a:endParaRPr lang="zh-CN" altLang="en-US" sz="1275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119538" y="3499597"/>
            <a:ext cx="1296035" cy="27813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en-US" sz="1275" b="1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moyenne:15.43€</a:t>
            </a:r>
            <a:endParaRPr lang="fr-FR" altLang="en-US" sz="1275" b="1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graphicFrame>
        <p:nvGraphicFramePr>
          <p:cNvPr id="205" name="Table 204"/>
          <p:cNvGraphicFramePr>
            <a:graphicFrameLocks noGrp="1"/>
          </p:cNvGraphicFramePr>
          <p:nvPr/>
        </p:nvGraphicFramePr>
        <p:xfrm>
          <a:off x="4643373" y="1506984"/>
          <a:ext cx="1490345" cy="20040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90345"/>
              </a:tblGrid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bg-BG" sz="1100" b="0" dirty="0">
                        <a:solidFill>
                          <a:schemeClr val="tx2"/>
                        </a:solidFill>
                        <a:latin typeface="Lato"/>
                        <a:ea typeface="Lato"/>
                        <a:cs typeface="Lato"/>
                      </a:endParaRPr>
                    </a:p>
                  </a:txBody>
                  <a:tcPr marL="82275" marR="82275" marT="41148" marB="41148"/>
                </a:tc>
              </a:tr>
              <a:tr h="334010">
                <a:tc>
                  <a:txBody>
                    <a:bodyPr/>
                    <a:lstStyle/>
                    <a:p>
                      <a:pPr marL="0" marR="0" indent="0" algn="ctr" defTabSz="182816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catég_prod_0:  42%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catég_prod_1:  57 %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  <a:sym typeface="+mn-ea"/>
                        </a:rPr>
                        <a:t>catég_prod_2:  01%</a:t>
                      </a:r>
                      <a:endParaRPr 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bg-BG" sz="1100" b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ea typeface="Lato"/>
                          <a:cs typeface="Calibri" panose="020F0502020204030204" pitchFamily="34" charset="0"/>
                        </a:rPr>
                        <a:t>médiane : 15.90€</a:t>
                      </a:r>
                      <a:endParaRPr lang="fr-FR" altLang="bg-BG" sz="1100" b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ea typeface="Lato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  <a:tr h="3308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fr-FR" altLang="en-US" sz="1100" baseline="0" dirty="0">
                          <a:solidFill>
                            <a:schemeClr val="accent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 : 15.99€</a:t>
                      </a:r>
                      <a:endParaRPr lang="fr-FR" altLang="en-US" sz="1100" baseline="0" dirty="0">
                        <a:solidFill>
                          <a:schemeClr val="accent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2275" marR="82275" marT="41148" marB="41148"/>
                </a:tc>
              </a:tr>
            </a:tbl>
          </a:graphicData>
        </a:graphic>
      </p:graphicFrame>
      <p:sp>
        <p:nvSpPr>
          <p:cNvPr id="206" name="Round Same Side Corner Rectangle 205"/>
          <p:cNvSpPr/>
          <p:nvPr/>
        </p:nvSpPr>
        <p:spPr>
          <a:xfrm rot="10800000">
            <a:off x="4643375" y="3485516"/>
            <a:ext cx="1490177" cy="345177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83" tIns="41141" rIns="82283" bIns="41141" rtlCol="0" anchor="ctr"/>
          <a:lstStyle/>
          <a:p>
            <a:pPr algn="ctr"/>
            <a:endParaRPr lang="bg-BG" sz="67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051281" y="1515342"/>
            <a:ext cx="674370" cy="47498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zh-CN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+65 ans</a:t>
            </a:r>
            <a:r>
              <a:rPr lang="zh-CN" altLang="en-US" sz="1275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
</a:t>
            </a:r>
            <a:endParaRPr lang="zh-CN" altLang="en-US" sz="1275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763308" y="3499597"/>
            <a:ext cx="1250315" cy="278130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/>
          <a:p>
            <a:pPr algn="ctr"/>
            <a:r>
              <a:rPr lang="fr-FR" altLang="en-US" sz="1275" b="1" dirty="0">
                <a:solidFill>
                  <a:schemeClr val="bg1"/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</a:rPr>
              <a:t>moyenne: 16.7€</a:t>
            </a:r>
            <a:endParaRPr lang="fr-FR" altLang="en-US" sz="1275" b="1" dirty="0">
              <a:solidFill>
                <a:schemeClr val="bg1"/>
              </a:solidFill>
              <a:latin typeface="Calibri" panose="020F0502020204030204" pitchFamily="34" charset="0"/>
              <a:ea typeface="Lato"/>
              <a:cs typeface="Calibri" panose="020F050202020403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366703" y="939658"/>
            <a:ext cx="4105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2"/>
          <p:cNvSpPr txBox="1"/>
          <p:nvPr/>
        </p:nvSpPr>
        <p:spPr>
          <a:xfrm>
            <a:off x="2187893" y="325598"/>
            <a:ext cx="47682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fr-FR" altLang="zh-CN" sz="2000" spc="450" dirty="0">
                <a:solidFill>
                  <a:schemeClr val="accent1"/>
                </a:solidFill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Analyse des catégorie d'age</a:t>
            </a:r>
            <a:endParaRPr lang="fr-FR" altLang="zh-CN" sz="2000" spc="450" dirty="0">
              <a:solidFill>
                <a:schemeClr val="accent1"/>
              </a:solidFill>
              <a:latin typeface="Georgia" panose="02040502050405020303" charset="0"/>
              <a:ea typeface="Calibri" panose="020F0502020204030204" pitchFamily="34" charset="0"/>
              <a:cs typeface="Georgia" panose="02040502050405020303" charset="0"/>
              <a:sym typeface="Calibri" panose="020F0502020204030204" pitchFamily="34" charset="0"/>
            </a:endParaRPr>
          </a:p>
          <a:p>
            <a:pPr algn="ctr" defTabSz="685800">
              <a:lnSpc>
                <a:spcPct val="80000"/>
              </a:lnSpc>
              <a:defRPr/>
            </a:pPr>
            <a:r>
              <a:rPr lang="fr-FR" altLang="zh-CN" sz="2000" spc="450" dirty="0">
                <a:solidFill>
                  <a:schemeClr val="accent1"/>
                </a:solidFill>
                <a:latin typeface="Georgia" panose="02040502050405020303" charset="0"/>
                <a:ea typeface="Calibri" panose="020F0502020204030204" pitchFamily="34" charset="0"/>
                <a:cs typeface="Georgia" panose="02040502050405020303" charset="0"/>
                <a:sym typeface="Calibri" panose="020F0502020204030204" pitchFamily="34" charset="0"/>
              </a:rPr>
              <a:t>par produit </a:t>
            </a:r>
            <a:r>
              <a:rPr lang="zh-C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
</a:t>
            </a:r>
            <a:endParaRPr lang="en-US" sz="2000" spc="45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vo"/>
              <a:sym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87707" y="0"/>
            <a:ext cx="968586" cy="2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Organigramme : Processus 2"/>
          <p:cNvSpPr/>
          <p:nvPr/>
        </p:nvSpPr>
        <p:spPr>
          <a:xfrm>
            <a:off x="1400810" y="3830955"/>
            <a:ext cx="1490345" cy="3448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7% de clients 15% de C.A</a:t>
            </a:r>
            <a:endParaRPr lang="fr-FR" altLang="en-US" sz="1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Organigramme : Processus 1"/>
          <p:cNvSpPr/>
          <p:nvPr/>
        </p:nvSpPr>
        <p:spPr>
          <a:xfrm>
            <a:off x="4643120" y="3830955"/>
            <a:ext cx="1489710" cy="3448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1200" b="1">
                <a:latin typeface="Georgia" panose="02040502050405020303" charset="0"/>
                <a:cs typeface="Georgia" panose="02040502050405020303" charset="0"/>
              </a:rPr>
              <a:t>9% de clients 9% de C.A</a:t>
            </a:r>
            <a:endParaRPr lang="fr-FR" altLang="en-US" sz="1200" b="1"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4" name="Organigramme : Processus 3"/>
          <p:cNvSpPr/>
          <p:nvPr/>
        </p:nvSpPr>
        <p:spPr>
          <a:xfrm>
            <a:off x="3022600" y="3830955"/>
            <a:ext cx="1490345" cy="344805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1200" b="1">
                <a:latin typeface="Georgia" panose="02040502050405020303" charset="0"/>
                <a:cs typeface="Georgia" panose="02040502050405020303" charset="0"/>
              </a:rPr>
              <a:t>84% de clients 76% de C.A</a:t>
            </a:r>
            <a:endParaRPr lang="fr-FR" altLang="en-US" sz="1200" b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hist_chifreAffaire_Age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49300" y="880745"/>
            <a:ext cx="7082155" cy="3810000"/>
          </a:xfrm>
          <a:prstGeom prst="rect">
            <a:avLst/>
          </a:prstGeom>
        </p:spPr>
      </p:pic>
      <p:sp>
        <p:nvSpPr>
          <p:cNvPr id="4" name="Arrondir un rectangle avec un coin diagonal 3"/>
          <p:cNvSpPr/>
          <p:nvPr/>
        </p:nvSpPr>
        <p:spPr>
          <a:xfrm>
            <a:off x="2600325" y="205740"/>
            <a:ext cx="3381375" cy="6191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courbe des achats par age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ce réservé pour une image 4" descr="evolution_fidelité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49300" y="1041400"/>
            <a:ext cx="7091680" cy="3659505"/>
          </a:xfrm>
          <a:prstGeom prst="rect">
            <a:avLst/>
          </a:prstGeom>
        </p:spPr>
      </p:pic>
      <p:sp>
        <p:nvSpPr>
          <p:cNvPr id="6" name="Arrondir un rectangle avec un coin diagonal 5"/>
          <p:cNvSpPr/>
          <p:nvPr/>
        </p:nvSpPr>
        <p:spPr>
          <a:xfrm>
            <a:off x="2695575" y="367665"/>
            <a:ext cx="3305175" cy="50482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La courbe de fidelité des clients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15065" y="694322"/>
            <a:ext cx="3713870" cy="3754856"/>
            <a:chOff x="2349305" y="324526"/>
            <a:chExt cx="4445390" cy="4494448"/>
          </a:xfrm>
        </p:grpSpPr>
        <p:sp>
          <p:nvSpPr>
            <p:cNvPr id="13" name="Freeform 6"/>
            <p:cNvSpPr/>
            <p:nvPr/>
          </p:nvSpPr>
          <p:spPr bwMode="auto">
            <a:xfrm>
              <a:off x="2349305" y="324526"/>
              <a:ext cx="4445390" cy="4494448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2543145" y="520505"/>
              <a:ext cx="4057710" cy="4102490"/>
            </a:xfrm>
            <a:custGeom>
              <a:avLst/>
              <a:gdLst>
                <a:gd name="T0" fmla="*/ 1203 w 1622"/>
                <a:gd name="T1" fmla="*/ 57 h 1622"/>
                <a:gd name="T2" fmla="*/ 1067 w 1622"/>
                <a:gd name="T3" fmla="*/ 0 h 1622"/>
                <a:gd name="T4" fmla="*/ 555 w 1622"/>
                <a:gd name="T5" fmla="*/ 0 h 1622"/>
                <a:gd name="T6" fmla="*/ 419 w 1622"/>
                <a:gd name="T7" fmla="*/ 57 h 1622"/>
                <a:gd name="T8" fmla="*/ 57 w 1622"/>
                <a:gd name="T9" fmla="*/ 419 h 1622"/>
                <a:gd name="T10" fmla="*/ 0 w 1622"/>
                <a:gd name="T11" fmla="*/ 555 h 1622"/>
                <a:gd name="T12" fmla="*/ 0 w 1622"/>
                <a:gd name="T13" fmla="*/ 1067 h 1622"/>
                <a:gd name="T14" fmla="*/ 57 w 1622"/>
                <a:gd name="T15" fmla="*/ 1204 h 1622"/>
                <a:gd name="T16" fmla="*/ 419 w 1622"/>
                <a:gd name="T17" fmla="*/ 1565 h 1622"/>
                <a:gd name="T18" fmla="*/ 555 w 1622"/>
                <a:gd name="T19" fmla="*/ 1622 h 1622"/>
                <a:gd name="T20" fmla="*/ 1067 w 1622"/>
                <a:gd name="T21" fmla="*/ 1622 h 1622"/>
                <a:gd name="T22" fmla="*/ 1203 w 1622"/>
                <a:gd name="T23" fmla="*/ 1565 h 1622"/>
                <a:gd name="T24" fmla="*/ 1565 w 1622"/>
                <a:gd name="T25" fmla="*/ 1204 h 1622"/>
                <a:gd name="T26" fmla="*/ 1622 w 1622"/>
                <a:gd name="T27" fmla="*/ 1067 h 1622"/>
                <a:gd name="T28" fmla="*/ 1622 w 1622"/>
                <a:gd name="T29" fmla="*/ 555 h 1622"/>
                <a:gd name="T30" fmla="*/ 1565 w 1622"/>
                <a:gd name="T31" fmla="*/ 419 h 1622"/>
                <a:gd name="T32" fmla="*/ 1203 w 1622"/>
                <a:gd name="T33" fmla="*/ 57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22" h="1622">
                  <a:moveTo>
                    <a:pt x="1203" y="57"/>
                  </a:moveTo>
                  <a:cubicBezTo>
                    <a:pt x="1172" y="26"/>
                    <a:pt x="1111" y="0"/>
                    <a:pt x="1067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11" y="0"/>
                    <a:pt x="450" y="26"/>
                    <a:pt x="419" y="57"/>
                  </a:cubicBezTo>
                  <a:cubicBezTo>
                    <a:pt x="57" y="419"/>
                    <a:pt x="57" y="419"/>
                    <a:pt x="57" y="419"/>
                  </a:cubicBezTo>
                  <a:cubicBezTo>
                    <a:pt x="26" y="450"/>
                    <a:pt x="0" y="511"/>
                    <a:pt x="0" y="555"/>
                  </a:cubicBezTo>
                  <a:cubicBezTo>
                    <a:pt x="0" y="1067"/>
                    <a:pt x="0" y="1067"/>
                    <a:pt x="0" y="1067"/>
                  </a:cubicBezTo>
                  <a:cubicBezTo>
                    <a:pt x="0" y="1111"/>
                    <a:pt x="26" y="1173"/>
                    <a:pt x="57" y="1204"/>
                  </a:cubicBezTo>
                  <a:cubicBezTo>
                    <a:pt x="419" y="1565"/>
                    <a:pt x="419" y="1565"/>
                    <a:pt x="419" y="1565"/>
                  </a:cubicBezTo>
                  <a:cubicBezTo>
                    <a:pt x="450" y="1597"/>
                    <a:pt x="511" y="1622"/>
                    <a:pt x="555" y="1622"/>
                  </a:cubicBezTo>
                  <a:cubicBezTo>
                    <a:pt x="1067" y="1622"/>
                    <a:pt x="1067" y="1622"/>
                    <a:pt x="1067" y="1622"/>
                  </a:cubicBezTo>
                  <a:cubicBezTo>
                    <a:pt x="1111" y="1622"/>
                    <a:pt x="1172" y="1597"/>
                    <a:pt x="1203" y="1565"/>
                  </a:cubicBezTo>
                  <a:cubicBezTo>
                    <a:pt x="1565" y="1204"/>
                    <a:pt x="1565" y="1204"/>
                    <a:pt x="1565" y="1204"/>
                  </a:cubicBezTo>
                  <a:cubicBezTo>
                    <a:pt x="1596" y="1173"/>
                    <a:pt x="1622" y="1111"/>
                    <a:pt x="1622" y="1067"/>
                  </a:cubicBezTo>
                  <a:cubicBezTo>
                    <a:pt x="1622" y="555"/>
                    <a:pt x="1622" y="555"/>
                    <a:pt x="1622" y="555"/>
                  </a:cubicBezTo>
                  <a:cubicBezTo>
                    <a:pt x="1622" y="511"/>
                    <a:pt x="1596" y="450"/>
                    <a:pt x="1565" y="419"/>
                  </a:cubicBezTo>
                  <a:lnTo>
                    <a:pt x="1203" y="57"/>
                  </a:lnTo>
                  <a:close/>
                </a:path>
              </a:pathLst>
            </a:custGeom>
            <a:noFill/>
            <a:ln w="25400" cap="flat">
              <a:solidFill>
                <a:schemeClr val="bg2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3272155" y="2262318"/>
            <a:ext cx="259969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fr-FR" altLang="zh-CN" sz="27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Analyse bivariée </a:t>
            </a:r>
            <a:r>
              <a:rPr kumimoji="0" lang="zh-CN" alt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
</a:t>
            </a:r>
            <a:endParaRPr kumimoji="0" lang="zh-CN" altLang="en-US" sz="2700" b="1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9894" y="2877636"/>
            <a:ext cx="26421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94481" y="1358655"/>
            <a:ext cx="95504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0</a:t>
            </a:r>
            <a:r>
              <a:rPr kumimoji="0" lang="fr-FR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9252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sym typeface="Calibri" panose="020F0502020204030204" pitchFamily="34" charset="0"/>
              </a:rPr>
              <a:t>3</a:t>
            </a:r>
            <a:endParaRPr kumimoji="0" lang="fr-F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9252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Espace réservé pour une image 5" descr="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07060" y="1127125"/>
            <a:ext cx="7898130" cy="363982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838450" y="267335"/>
            <a:ext cx="2867025" cy="70421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de tous les prix égale  à -1 et mauvais format de dates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table de contingence-sex-categ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44195" y="161290"/>
            <a:ext cx="4843145" cy="4689475"/>
          </a:xfrm>
          <a:prstGeom prst="rect">
            <a:avLst/>
          </a:prstGeom>
        </p:spPr>
      </p:pic>
      <p:sp>
        <p:nvSpPr>
          <p:cNvPr id="5" name="Zone de texte 4"/>
          <p:cNvSpPr txBox="1"/>
          <p:nvPr/>
        </p:nvSpPr>
        <p:spPr>
          <a:xfrm>
            <a:off x="5544185" y="161290"/>
            <a:ext cx="2571750" cy="126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Corrélation entre sex et catégorie des produits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Chi-2 = 79.81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p</a:t>
            </a: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_values: 3.908880412194039e-15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diagrm_disp_age_prix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610870" y="351790"/>
            <a:ext cx="5205095" cy="3670300"/>
          </a:xfrm>
          <a:prstGeom prst="rect">
            <a:avLst/>
          </a:prstGeom>
        </p:spPr>
      </p:pic>
      <p:sp>
        <p:nvSpPr>
          <p:cNvPr id="5" name="Zone de texte 4"/>
          <p:cNvSpPr txBox="1"/>
          <p:nvPr/>
        </p:nvSpPr>
        <p:spPr>
          <a:xfrm>
            <a:off x="5963285" y="351790"/>
            <a:ext cx="2162175" cy="1268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Corrélation entre age et montant 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le coefficient de Pearson : -0.84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la covariance :-838166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table_dispe_age_freq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316230" y="508000"/>
            <a:ext cx="5327650" cy="3736975"/>
          </a:xfrm>
          <a:prstGeom prst="rect">
            <a:avLst/>
          </a:prstGeom>
        </p:spPr>
      </p:pic>
      <p:sp>
        <p:nvSpPr>
          <p:cNvPr id="8" name="Zone de texte 7"/>
          <p:cNvSpPr txBox="1"/>
          <p:nvPr/>
        </p:nvSpPr>
        <p:spPr>
          <a:xfrm>
            <a:off x="5762625" y="534035"/>
            <a:ext cx="201930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Correlation entre age et frequence d'achat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le coefficient de Pearson : -0.58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la covariance :</a:t>
            </a:r>
            <a:r>
              <a:rPr lang="fr-FR" altLang="en-US" sz="1200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-0.14</a:t>
            </a: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fr-FR" altLang="en-US" sz="1200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Espace réservé pour une image 3" descr="table_dispe_age_panier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430530" y="513715"/>
            <a:ext cx="4699000" cy="3308350"/>
          </a:xfrm>
          <a:prstGeom prst="rect">
            <a:avLst/>
          </a:prstGeom>
        </p:spPr>
      </p:pic>
      <p:sp>
        <p:nvSpPr>
          <p:cNvPr id="6" name="Zone de texte 5"/>
          <p:cNvSpPr txBox="1"/>
          <p:nvPr/>
        </p:nvSpPr>
        <p:spPr>
          <a:xfrm>
            <a:off x="5276850" y="513715"/>
            <a:ext cx="20193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Correlation age et tail de panier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le coefficient de Pearson : -0.57</a:t>
            </a:r>
            <a:endParaRPr lang="fr-FR" altLang="en-US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la covariance</a:t>
            </a:r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 : -5.26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Espace réservé pour une image 5" descr="categ_age_contg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06730" y="408305"/>
            <a:ext cx="5089525" cy="4251325"/>
          </a:xfrm>
          <a:prstGeom prst="rect">
            <a:avLst/>
          </a:prstGeom>
        </p:spPr>
      </p:pic>
      <p:sp>
        <p:nvSpPr>
          <p:cNvPr id="7" name="Zone de texte 6"/>
          <p:cNvSpPr txBox="1"/>
          <p:nvPr/>
        </p:nvSpPr>
        <p:spPr>
          <a:xfrm>
            <a:off x="5667375" y="408305"/>
            <a:ext cx="20574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en-US" b="1" u="sng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Corrélation entre catégorie d'age et catégorie de produit</a:t>
            </a:r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endParaRPr lang="fr-FR" altLang="en-US" b="1" u="sng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chi_2 : 75828.71</a:t>
            </a:r>
            <a:endParaRPr lang="fr-FR" altLang="en-US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marL="285750" indent="-285750">
              <a:buFont typeface="Wingdings" panose="05000000000000000000" charset="0"/>
              <a:buChar char="v"/>
            </a:pPr>
            <a:r>
              <a:rPr lang="fr-FR" altLang="en-US">
                <a:solidFill>
                  <a:schemeClr val="accent3"/>
                </a:solidFill>
                <a:latin typeface="Georgia" panose="02040502050405020303" charset="0"/>
                <a:cs typeface="Georgia" panose="02040502050405020303" charset="0"/>
              </a:rPr>
              <a:t>P_value: 0 </a:t>
            </a:r>
            <a:endParaRPr lang="fr-FR" altLang="en-US">
              <a:solidFill>
                <a:schemeClr val="accent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et_carré"/>
          <p:cNvPicPr>
            <a:picLocks noChangeAspect="1"/>
          </p:cNvPicPr>
          <p:nvPr>
            <p:ph type="pic" sz="quarter" idx="24"/>
          </p:nvPr>
        </p:nvPicPr>
        <p:blipFill>
          <a:blip r:embed="rId1"/>
          <a:stretch>
            <a:fillRect/>
          </a:stretch>
        </p:blipFill>
        <p:spPr>
          <a:xfrm>
            <a:off x="1047115" y="803275"/>
            <a:ext cx="7430770" cy="3822700"/>
          </a:xfrm>
          <a:prstGeom prst="rect">
            <a:avLst/>
          </a:prstGeom>
        </p:spPr>
      </p:pic>
      <p:sp>
        <p:nvSpPr>
          <p:cNvPr id="3" name="Zone de texte 2"/>
          <p:cNvSpPr txBox="1"/>
          <p:nvPr/>
        </p:nvSpPr>
        <p:spPr>
          <a:xfrm>
            <a:off x="2604770" y="129540"/>
            <a:ext cx="45053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b="1">
                <a:solidFill>
                  <a:schemeClr val="accent1"/>
                </a:solidFill>
                <a:latin typeface="Georgia" panose="02040502050405020303" charset="0"/>
                <a:cs typeface="Georgia" panose="02040502050405020303" charset="0"/>
              </a:rPr>
              <a:t>corrélation  catégorie produit--age </a:t>
            </a:r>
            <a:endParaRPr lang="fr-FR" altLang="en-US" b="1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fr-FR" altLang="en-US" b="1">
                <a:solidFill>
                  <a:schemeClr val="accent1"/>
                </a:solidFill>
                <a:latin typeface="Georgia" panose="02040502050405020303" charset="0"/>
                <a:cs typeface="Georgia" panose="02040502050405020303" charset="0"/>
              </a:rPr>
              <a:t>par Eta_Carré  </a:t>
            </a:r>
            <a:endParaRPr lang="fr-FR" altLang="en-US" b="1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etsquare"/>
          <p:cNvPicPr>
            <a:picLocks noChangeAspect="1"/>
          </p:cNvPicPr>
          <p:nvPr>
            <p:ph type="pic" sz="quarter" idx="24"/>
          </p:nvPr>
        </p:nvPicPr>
        <p:blipFill>
          <a:blip r:embed="rId1"/>
          <a:stretch>
            <a:fillRect/>
          </a:stretch>
        </p:blipFill>
        <p:spPr>
          <a:xfrm>
            <a:off x="777240" y="946150"/>
            <a:ext cx="7058660" cy="3718560"/>
          </a:xfrm>
          <a:prstGeom prst="rect">
            <a:avLst/>
          </a:prstGeom>
        </p:spPr>
      </p:pic>
      <p:sp>
        <p:nvSpPr>
          <p:cNvPr id="3" name="Zone de texte 2"/>
          <p:cNvSpPr txBox="1"/>
          <p:nvPr/>
        </p:nvSpPr>
        <p:spPr>
          <a:xfrm>
            <a:off x="1876425" y="295275"/>
            <a:ext cx="5029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2000" b="1">
                <a:solidFill>
                  <a:schemeClr val="accent1"/>
                </a:solidFill>
                <a:latin typeface="Georgia" panose="02040502050405020303" charset="0"/>
                <a:cs typeface="Georgia" panose="02040502050405020303" charset="0"/>
              </a:rPr>
              <a:t>Analyse de la variance ( ANOVA)</a:t>
            </a:r>
            <a:endParaRPr lang="fr-FR" altLang="en-US" sz="2000" b="1">
              <a:solidFill>
                <a:schemeClr val="accent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Arrondir un rectangle avec un coin diagonal 1"/>
          <p:cNvSpPr/>
          <p:nvPr/>
        </p:nvSpPr>
        <p:spPr>
          <a:xfrm>
            <a:off x="2752090" y="405130"/>
            <a:ext cx="3286125" cy="638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Vérification de suppression des valeurs aberrentes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7" name="Espace réservé pour une image 6" descr="supr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58825" y="1299845"/>
            <a:ext cx="7416165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Espace réservé pour une image 5" descr="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77875" y="1280795"/>
            <a:ext cx="7588250" cy="339026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552065" y="485775"/>
            <a:ext cx="3448685" cy="581025"/>
          </a:xfrm>
          <a:prstGeom prst="round2DiagRect">
            <a:avLst>
              <a:gd name="adj1" fmla="val 1836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Suppression des valeurs aberrantes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ce réservé pour une image 4" descr="1A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796925" y="1270000"/>
            <a:ext cx="6482715" cy="3106420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261870" y="500380"/>
            <a:ext cx="3552825" cy="6000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/>
              <a:t> </a:t>
            </a:r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Les valeurs Manquantes par colonne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Espace réservé pour une image 1" descr="produit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513080" y="873760"/>
            <a:ext cx="8190230" cy="3792220"/>
          </a:xfrm>
          <a:prstGeom prst="rect">
            <a:avLst/>
          </a:prstGeom>
        </p:spPr>
      </p:pic>
      <p:sp>
        <p:nvSpPr>
          <p:cNvPr id="3" name="Zone de texte 2"/>
          <p:cNvSpPr txBox="1"/>
          <p:nvPr/>
        </p:nvSpPr>
        <p:spPr>
          <a:xfrm>
            <a:off x="2160905" y="109220"/>
            <a:ext cx="56921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en-US" sz="1600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d'origine </a:t>
            </a:r>
            <a:endParaRPr lang="fr-FR" altLang="en-US" sz="16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5" name="Arrondir un rectangle avec un coin diagonal 4"/>
          <p:cNvSpPr/>
          <p:nvPr/>
        </p:nvSpPr>
        <p:spPr>
          <a:xfrm>
            <a:off x="2698750" y="109220"/>
            <a:ext cx="4617085" cy="6559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 sz="1800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Identification d'origine</a:t>
            </a:r>
            <a:endParaRPr lang="fr-FR" altLang="en-US" sz="1800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Espace réservé pour une image 2" descr="2A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016000" y="1442085"/>
            <a:ext cx="6034405" cy="3057525"/>
          </a:xfrm>
          <a:prstGeom prst="rect">
            <a:avLst/>
          </a:prstGeom>
        </p:spPr>
      </p:pic>
      <p:sp>
        <p:nvSpPr>
          <p:cNvPr id="2" name="Arrondir un rectangle avec un coin diagonal 1"/>
          <p:cNvSpPr/>
          <p:nvPr/>
        </p:nvSpPr>
        <p:spPr>
          <a:xfrm>
            <a:off x="2438400" y="614680"/>
            <a:ext cx="3295650" cy="6381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fr-FR" altLang="en-US">
                <a:solidFill>
                  <a:schemeClr val="bg2"/>
                </a:solidFill>
                <a:latin typeface="Georgia" panose="02040502050405020303" charset="0"/>
                <a:cs typeface="Georgia" panose="02040502050405020303" charset="0"/>
              </a:rPr>
              <a:t>Trie pour identifier les valeurs manquantes</a:t>
            </a:r>
            <a:endParaRPr lang="fr-FR" altLang="en-US">
              <a:solidFill>
                <a:schemeClr val="bg2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>
        <p:wipe/>
      </p:transition>
    </mc:Choice>
    <mc:Fallback>
      <p:transition advClick="0">
        <p:wip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黑绿">
      <a:dk1>
        <a:srgbClr val="FFFFFF"/>
      </a:dk1>
      <a:lt1>
        <a:sysClr val="window" lastClr="FFFFFF"/>
      </a:lt1>
      <a:dk2>
        <a:srgbClr val="FFFFFF"/>
      </a:dk2>
      <a:lt2>
        <a:srgbClr val="19252F"/>
      </a:lt2>
      <a:accent1>
        <a:srgbClr val="44C69E"/>
      </a:accent1>
      <a:accent2>
        <a:srgbClr val="2E9878"/>
      </a:accent2>
      <a:accent3>
        <a:srgbClr val="44C69E"/>
      </a:accent3>
      <a:accent4>
        <a:srgbClr val="2E9878"/>
      </a:accent4>
      <a:accent5>
        <a:srgbClr val="44C69E"/>
      </a:accent5>
      <a:accent6>
        <a:srgbClr val="2E9878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2907</Words>
  <Application>WPS Presentation</Application>
  <PresentationFormat>全屏显示(16:9)</PresentationFormat>
  <Paragraphs>218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5" baseType="lpstr">
      <vt:lpstr>Arial</vt:lpstr>
      <vt:lpstr>SimSun</vt:lpstr>
      <vt:lpstr>Wingdings</vt:lpstr>
      <vt:lpstr>Roboto Regular</vt:lpstr>
      <vt:lpstr>Segoe Print</vt:lpstr>
      <vt:lpstr>Calibri</vt:lpstr>
      <vt:lpstr>Calibri Light</vt:lpstr>
      <vt:lpstr>方正宋刻本秀楷简体</vt:lpstr>
      <vt:lpstr>Georgia</vt:lpstr>
      <vt:lpstr>等线</vt:lpstr>
      <vt:lpstr>Microsoft YaHei</vt:lpstr>
      <vt:lpstr/>
      <vt:lpstr>Arial Unicode MS</vt:lpstr>
      <vt:lpstr>Open Sans</vt:lpstr>
      <vt:lpstr>Arvo</vt:lpstr>
      <vt:lpstr>Wingdings</vt:lpstr>
      <vt:lpstr>Lato</vt:lpstr>
      <vt:lpstr>Lato Light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Déogratias</cp:lastModifiedBy>
  <cp:revision>131</cp:revision>
  <dcterms:created xsi:type="dcterms:W3CDTF">2017-05-02T06:39:00Z</dcterms:created>
  <dcterms:modified xsi:type="dcterms:W3CDTF">2021-02-05T07:50:54Z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1036-11.2.0.9669</vt:lpwstr>
  </property>
</Properties>
</file>